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467" r:id="rId2"/>
    <p:sldId id="287" r:id="rId3"/>
    <p:sldId id="466" r:id="rId4"/>
    <p:sldId id="448" r:id="rId5"/>
    <p:sldId id="470" r:id="rId6"/>
    <p:sldId id="487" r:id="rId7"/>
    <p:sldId id="449" r:id="rId8"/>
    <p:sldId id="488" r:id="rId9"/>
    <p:sldId id="489" r:id="rId10"/>
    <p:sldId id="490" r:id="rId11"/>
    <p:sldId id="491" r:id="rId12"/>
    <p:sldId id="497" r:id="rId13"/>
    <p:sldId id="500" r:id="rId14"/>
    <p:sldId id="501" r:id="rId15"/>
    <p:sldId id="492" r:id="rId16"/>
    <p:sldId id="493" r:id="rId17"/>
    <p:sldId id="495" r:id="rId18"/>
    <p:sldId id="494" r:id="rId19"/>
  </p:sldIdLst>
  <p:sldSz cx="18288000" cy="10287000"/>
  <p:notesSz cx="10287000" cy="18288000"/>
  <p:embeddedFontLst>
    <p:embeddedFont>
      <p:font typeface="210 Gulim 050" panose="020B0600000101010101" charset="-127"/>
      <p:regular r:id="rId21"/>
    </p:embeddedFont>
    <p:embeddedFont>
      <p:font typeface="Gmarket Sans Medium" panose="020B0600000101010101" charset="-127"/>
      <p:regular r:id="rId22"/>
    </p:embeddedFont>
    <p:embeddedFont>
      <p:font typeface="THEBalsamtint" panose="020B0600000101010101" charset="-127"/>
      <p:regular r:id="rId23"/>
    </p:embeddedFont>
    <p:embeddedFont>
      <p:font typeface="세방고딕 Bold" panose="020B0600000101010101" charset="-127"/>
      <p:bold r:id="rId24"/>
    </p:embeddedFont>
    <p:embeddedFont>
      <p:font typeface="카페24 써라운드" panose="020F0800000000000000" pitchFamily="50" charset="-127"/>
      <p:bold r:id="rId25"/>
    </p:embeddedFont>
    <p:embeddedFont>
      <p:font typeface="맑은 고딕" panose="020B0503020000020004" pitchFamily="50" charset="-127"/>
      <p:regular r:id="rId26"/>
      <p:bold r:id="rId27"/>
    </p:embeddedFont>
    <p:embeddedFont>
      <p:font typeface="에스코어 드림 6 Bold" panose="020B0703030302020204" pitchFamily="34" charset="-127"/>
      <p:bold r:id="rId28"/>
    </p:embeddedFont>
    <p:embeddedFont>
      <p:font typeface="한컴산뜻돋움" panose="02000000000000000000" pitchFamily="2" charset="-127"/>
      <p:regular r:id="rId29"/>
      <p:bold r:id="rId30"/>
    </p:embeddedFont>
    <p:embeddedFont>
      <p:font typeface="함초롬돋움" panose="020B0604000101010101" pitchFamily="50" charset="-127"/>
      <p:regular r:id="rId31"/>
      <p:bold r:id="rId32"/>
    </p:embeddedFont>
    <p:embeddedFont>
      <p:font typeface="함초롬바탕" panose="02030604000101010101" pitchFamily="18" charset="-127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DAB"/>
    <a:srgbClr val="E4E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5" autoAdjust="0"/>
    <p:restoredTop sz="94660"/>
  </p:normalViewPr>
  <p:slideViewPr>
    <p:cSldViewPr>
      <p:cViewPr varScale="1">
        <p:scale>
          <a:sx n="53" d="100"/>
          <a:sy n="53" d="100"/>
        </p:scale>
        <p:origin x="811" y="58"/>
      </p:cViewPr>
      <p:guideLst>
        <p:guide orient="horz" pos="27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35953-015B-4DF0-8A8B-31F26DAE235F}" type="datetimeFigureOut">
              <a:rPr lang="ko-KR" altLang="en-US" smtClean="0"/>
              <a:t>2024-11-25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1548E-073A-47D1-8C0E-BE7CA11324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04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클릭하면 뉴스로 연결되요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61548E-073A-47D1-8C0E-BE7CA11324D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089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찬성의 주장을 듣고 반대가 질의를 하고 그 후에 반대가 주장을 한 후 찬성이 질의를 하는 방식입니다</a:t>
            </a:r>
            <a:r>
              <a:rPr lang="en-US" altLang="ko-KR" dirty="0"/>
              <a:t>. </a:t>
            </a:r>
            <a:r>
              <a:rPr lang="ko-KR" altLang="en-US" dirty="0"/>
              <a:t>가로 안에 숫자가 제한 시간 입니다</a:t>
            </a:r>
            <a:r>
              <a:rPr lang="en-US" altLang="ko-KR" dirty="0"/>
              <a:t>. </a:t>
            </a:r>
            <a:r>
              <a:rPr lang="ko-KR" altLang="en-US" dirty="0"/>
              <a:t>제한 시간 동안만 발언 할 수 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61548E-073A-47D1-8C0E-BE7CA11324D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783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74B57-9B4A-A4E7-215D-C27F30E3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6F2827C-0DD3-C978-7DB9-0B446E979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4C1665A-FE39-1DD0-BA66-BEC6BE3D3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개의 라운드로 진행이 되며</a:t>
            </a:r>
            <a:r>
              <a:rPr lang="en-US" altLang="ko-KR" dirty="0"/>
              <a:t>, </a:t>
            </a:r>
            <a:r>
              <a:rPr lang="ko-KR" altLang="en-US" dirty="0"/>
              <a:t>찬성측 </a:t>
            </a:r>
            <a:r>
              <a:rPr lang="en-US" altLang="ko-KR" dirty="0"/>
              <a:t>1</a:t>
            </a:r>
            <a:r>
              <a:rPr lang="ko-KR" altLang="en-US" dirty="0"/>
              <a:t>명이 먼저 주장을 하면 반대측에서 질의를 하고 </a:t>
            </a:r>
            <a:r>
              <a:rPr lang="ko-KR" altLang="en-US" dirty="0" err="1"/>
              <a:t>찬성측이</a:t>
            </a:r>
            <a:r>
              <a:rPr lang="ko-KR" altLang="en-US" dirty="0"/>
              <a:t> 답변을 합니다</a:t>
            </a:r>
            <a:r>
              <a:rPr lang="en-US" altLang="ko-KR" dirty="0"/>
              <a:t>. </a:t>
            </a:r>
            <a:r>
              <a:rPr lang="ko-KR" altLang="en-US" dirty="0"/>
              <a:t>그 다음 반대 측이 주장을 하고 </a:t>
            </a:r>
            <a:r>
              <a:rPr lang="ko-KR" altLang="en-US" dirty="0" err="1"/>
              <a:t>찬성측에서</a:t>
            </a:r>
            <a:r>
              <a:rPr lang="ko-KR" altLang="en-US" dirty="0"/>
              <a:t> 질의를 하면 반대측에서 답변을 합니다</a:t>
            </a:r>
            <a:r>
              <a:rPr lang="en-US" altLang="ko-KR" dirty="0"/>
              <a:t>. </a:t>
            </a:r>
            <a:r>
              <a:rPr lang="ko-KR" altLang="en-US" dirty="0"/>
              <a:t>전원 교차조사란 양 측의 주장을 듣고 찬반이 질의응답을 하는 과정을 말합니다</a:t>
            </a:r>
            <a:r>
              <a:rPr lang="en-US" altLang="ko-KR" dirty="0"/>
              <a:t>. </a:t>
            </a:r>
            <a:r>
              <a:rPr lang="ko-KR" altLang="en-US" dirty="0"/>
              <a:t>두번째 라운드는 </a:t>
            </a:r>
            <a:r>
              <a:rPr lang="en-US" altLang="ko-KR" dirty="0"/>
              <a:t>1</a:t>
            </a:r>
            <a:r>
              <a:rPr lang="ko-KR" altLang="en-US" dirty="0"/>
              <a:t>라운드에서 발언하지 않은 사람이 하면 됩니다</a:t>
            </a:r>
            <a:r>
              <a:rPr lang="en-US" altLang="ko-KR" dirty="0"/>
              <a:t>. </a:t>
            </a:r>
            <a:r>
              <a:rPr lang="ko-KR" altLang="en-US" dirty="0"/>
              <a:t>마지막은 각자의 주장을 정리해서 요약 말하기를 하면 됩니다</a:t>
            </a:r>
            <a:r>
              <a:rPr lang="en-US" altLang="ko-KR" dirty="0"/>
              <a:t>. </a:t>
            </a:r>
            <a:r>
              <a:rPr lang="ko-KR" altLang="en-US" dirty="0"/>
              <a:t>가로 안에 숫자가 발언 제한 시간입니다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D258675-1A7C-823F-E589-C0118FCEC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61548E-073A-47D1-8C0E-BE7CA11324D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44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youtu.be/eRptWQ6Fj4c?si=44KBIzr4QUaLbpdU" TargetMode="Externa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71-QuVDxE_Q?feature=oembed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LIF_erkChU?feature=oembed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hyperlink" Target="https://youtu.be/KW1R_2FGvW4?si=aqTC77BDOv3eMZt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0800000">
            <a:off x="-76200" y="-50800"/>
            <a:ext cx="18389600" cy="10401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5029200" y="8204200"/>
            <a:ext cx="8242300" cy="4457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8369300"/>
            <a:ext cx="6172200" cy="24003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166100"/>
            <a:ext cx="5080000" cy="2159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432300" y="5600700"/>
            <a:ext cx="30988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지구지키기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91900" y="5600700"/>
            <a:ext cx="18161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캠페인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200" y="5918200"/>
            <a:ext cx="3429000" cy="635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0" name="TextBox 10"/>
          <p:cNvSpPr txBox="1"/>
          <p:nvPr/>
        </p:nvSpPr>
        <p:spPr>
          <a:xfrm>
            <a:off x="4737100" y="927100"/>
            <a:ext cx="8420100" cy="3911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79679"/>
              </a:lnSpc>
            </a:pPr>
            <a:r>
              <a:rPr lang="ko-KR" altLang="en-US" sz="16000" b="1" i="0" u="none" strike="noStrike" spc="-400" dirty="0">
                <a:solidFill>
                  <a:srgbClr val="FFFFFF"/>
                </a:solidFill>
                <a:ea typeface="THEBalsamtint"/>
              </a:rPr>
              <a:t>함께 그린 세상</a:t>
            </a:r>
            <a:endParaRPr lang="ko-KR" sz="16000" b="1" i="0" u="none" strike="noStrike" spc="-400" dirty="0">
              <a:solidFill>
                <a:srgbClr val="FFFFFF"/>
              </a:solidFill>
              <a:ea typeface="THEBalsamtint"/>
            </a:endParaRP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7239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sp>
        <p:nvSpPr>
          <p:cNvPr id="15" name="TextBox 15"/>
          <p:cNvSpPr txBox="1"/>
          <p:nvPr/>
        </p:nvSpPr>
        <p:spPr>
          <a:xfrm rot="5400000">
            <a:off x="161798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600" y="5207000"/>
            <a:ext cx="4102100" cy="4102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8900" y="1435100"/>
            <a:ext cx="584200" cy="5969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74800" y="4305300"/>
            <a:ext cx="495300" cy="5080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49500" y="2730500"/>
            <a:ext cx="876300" cy="876300"/>
          </a:xfrm>
          <a:prstGeom prst="rect">
            <a:avLst/>
          </a:prstGeom>
        </p:spPr>
      </p:pic>
      <p:grpSp>
        <p:nvGrpSpPr>
          <p:cNvPr id="24" name="그룹 1012">
            <a:extLst>
              <a:ext uri="{FF2B5EF4-FFF2-40B4-BE49-F238E27FC236}">
                <a16:creationId xmlns:a16="http://schemas.microsoft.com/office/drawing/2014/main" id="{1725FA5B-609A-8604-E9FA-90A6C1BAD2E5}"/>
              </a:ext>
            </a:extLst>
          </p:cNvPr>
          <p:cNvGrpSpPr/>
          <p:nvPr/>
        </p:nvGrpSpPr>
        <p:grpSpPr>
          <a:xfrm>
            <a:off x="3898900" y="8497274"/>
            <a:ext cx="10759994" cy="1858559"/>
            <a:chOff x="3754450" y="6655105"/>
            <a:chExt cx="10759994" cy="1091322"/>
          </a:xfrm>
        </p:grpSpPr>
        <p:pic>
          <p:nvPicPr>
            <p:cNvPr id="25" name="Object 37">
              <a:extLst>
                <a:ext uri="{FF2B5EF4-FFF2-40B4-BE49-F238E27FC236}">
                  <a16:creationId xmlns:a16="http://schemas.microsoft.com/office/drawing/2014/main" id="{010DC74D-4F64-0830-5A0B-5A891944D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4450" y="6655105"/>
              <a:ext cx="10759994" cy="1091322"/>
            </a:xfrm>
            <a:prstGeom prst="rect">
              <a:avLst/>
            </a:prstGeom>
          </p:spPr>
        </p:pic>
      </p:grpSp>
      <p:sp>
        <p:nvSpPr>
          <p:cNvPr id="26" name="Object 49">
            <a:extLst>
              <a:ext uri="{FF2B5EF4-FFF2-40B4-BE49-F238E27FC236}">
                <a16:creationId xmlns:a16="http://schemas.microsoft.com/office/drawing/2014/main" id="{354891C7-DEC2-5031-845C-9B34BCF81B31}"/>
              </a:ext>
            </a:extLst>
          </p:cNvPr>
          <p:cNvSpPr txBox="1"/>
          <p:nvPr/>
        </p:nvSpPr>
        <p:spPr>
          <a:xfrm>
            <a:off x="3657600" y="8778895"/>
            <a:ext cx="11277600" cy="1508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기후위기로 나라가 사라진다고</a:t>
            </a:r>
            <a:r>
              <a:rPr lang="en-US" altLang="ko-KR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?</a:t>
            </a: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세 번째 시간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922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5589" y="268925"/>
            <a:ext cx="17576822" cy="9827575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1" name="Object 50">
            <a:extLst>
              <a:ext uri="{FF2B5EF4-FFF2-40B4-BE49-F238E27FC236}">
                <a16:creationId xmlns:a16="http://schemas.microsoft.com/office/drawing/2014/main" id="{7B1A88D4-2A5B-4B75-8B9B-CBD28682BC67}"/>
              </a:ext>
            </a:extLst>
          </p:cNvPr>
          <p:cNvSpPr txBox="1"/>
          <p:nvPr/>
        </p:nvSpPr>
        <p:spPr>
          <a:xfrm>
            <a:off x="1571757" y="1214137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4" name="그림 3" descr="구름, 구체, 물, 하늘이(가) 표시된 사진&#10;&#10;자동 생성된 설명">
            <a:extLst>
              <a:ext uri="{FF2B5EF4-FFF2-40B4-BE49-F238E27FC236}">
                <a16:creationId xmlns:a16="http://schemas.microsoft.com/office/drawing/2014/main" id="{916B7E5C-72F0-14C5-2838-6A4428CFA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00300"/>
            <a:ext cx="10668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3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sp>
        <p:nvSpPr>
          <p:cNvPr id="13" name="Object 50">
            <a:extLst>
              <a:ext uri="{FF2B5EF4-FFF2-40B4-BE49-F238E27FC236}">
                <a16:creationId xmlns:a16="http://schemas.microsoft.com/office/drawing/2014/main" id="{8482EB1B-628D-4371-A6F0-8F60BE6110F3}"/>
              </a:ext>
            </a:extLst>
          </p:cNvPr>
          <p:cNvSpPr txBox="1"/>
          <p:nvPr/>
        </p:nvSpPr>
        <p:spPr>
          <a:xfrm>
            <a:off x="1571757" y="1214137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grpSp>
        <p:nvGrpSpPr>
          <p:cNvPr id="23" name="그룹 1013">
            <a:extLst>
              <a:ext uri="{FF2B5EF4-FFF2-40B4-BE49-F238E27FC236}">
                <a16:creationId xmlns:a16="http://schemas.microsoft.com/office/drawing/2014/main" id="{EA7C8EFE-DA03-4D4D-881E-65992E60C67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24" name="Object 40">
              <a:extLst>
                <a:ext uri="{FF2B5EF4-FFF2-40B4-BE49-F238E27FC236}">
                  <a16:creationId xmlns:a16="http://schemas.microsoft.com/office/drawing/2014/main" id="{C911414B-8B30-417F-9D54-C65D14396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grpSp>
        <p:nvGrpSpPr>
          <p:cNvPr id="59" name="그룹 1004">
            <a:extLst>
              <a:ext uri="{FF2B5EF4-FFF2-40B4-BE49-F238E27FC236}">
                <a16:creationId xmlns:a16="http://schemas.microsoft.com/office/drawing/2014/main" id="{22571C99-1710-4233-A619-99F4B4907AFD}"/>
              </a:ext>
            </a:extLst>
          </p:cNvPr>
          <p:cNvGrpSpPr/>
          <p:nvPr/>
        </p:nvGrpSpPr>
        <p:grpSpPr>
          <a:xfrm>
            <a:off x="376092" y="9123168"/>
            <a:ext cx="421562" cy="213719"/>
            <a:chOff x="376092" y="9123168"/>
            <a:chExt cx="421562" cy="213719"/>
          </a:xfrm>
        </p:grpSpPr>
        <p:pic>
          <p:nvPicPr>
            <p:cNvPr id="60" name="Object 14">
              <a:extLst>
                <a:ext uri="{FF2B5EF4-FFF2-40B4-BE49-F238E27FC236}">
                  <a16:creationId xmlns:a16="http://schemas.microsoft.com/office/drawing/2014/main" id="{959E179D-F403-4292-8B20-557CCC9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520000">
              <a:off x="376092" y="9123168"/>
              <a:ext cx="421562" cy="213719"/>
            </a:xfrm>
            <a:prstGeom prst="rect">
              <a:avLst/>
            </a:prstGeom>
          </p:spPr>
        </p:pic>
      </p:grpSp>
      <p:grpSp>
        <p:nvGrpSpPr>
          <p:cNvPr id="64" name="그룹 1006">
            <a:extLst>
              <a:ext uri="{FF2B5EF4-FFF2-40B4-BE49-F238E27FC236}">
                <a16:creationId xmlns:a16="http://schemas.microsoft.com/office/drawing/2014/main" id="{E3900196-3551-4917-80D2-EC5D1BFA7777}"/>
              </a:ext>
            </a:extLst>
          </p:cNvPr>
          <p:cNvGrpSpPr/>
          <p:nvPr/>
        </p:nvGrpSpPr>
        <p:grpSpPr>
          <a:xfrm>
            <a:off x="17703014" y="1344456"/>
            <a:ext cx="406604" cy="206136"/>
            <a:chOff x="17703014" y="1344456"/>
            <a:chExt cx="406604" cy="206136"/>
          </a:xfrm>
        </p:grpSpPr>
        <p:pic>
          <p:nvPicPr>
            <p:cNvPr id="65" name="Object 21">
              <a:extLst>
                <a:ext uri="{FF2B5EF4-FFF2-40B4-BE49-F238E27FC236}">
                  <a16:creationId xmlns:a16="http://schemas.microsoft.com/office/drawing/2014/main" id="{28B86CA7-1379-42A5-B6B3-AD62242B5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320000">
              <a:off x="17703014" y="1344456"/>
              <a:ext cx="406604" cy="206136"/>
            </a:xfrm>
            <a:prstGeom prst="rect">
              <a:avLst/>
            </a:prstGeom>
          </p:spPr>
        </p:pic>
      </p:grpSp>
      <p:sp>
        <p:nvSpPr>
          <p:cNvPr id="26" name="object 7">
            <a:extLst>
              <a:ext uri="{FF2B5EF4-FFF2-40B4-BE49-F238E27FC236}">
                <a16:creationId xmlns:a16="http://schemas.microsoft.com/office/drawing/2014/main" id="{4AF87D65-A1DF-43D9-BBD7-8F21A7091416}"/>
              </a:ext>
            </a:extLst>
          </p:cNvPr>
          <p:cNvSpPr txBox="1">
            <a:spLocks/>
          </p:cNvSpPr>
          <p:nvPr/>
        </p:nvSpPr>
        <p:spPr>
          <a:xfrm>
            <a:off x="3581400" y="2247900"/>
            <a:ext cx="12268200" cy="156421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7950" b="0" i="0">
                <a:solidFill>
                  <a:srgbClr val="9485EA"/>
                </a:solidFill>
                <a:latin typeface="Sandoll 격동고딕"/>
                <a:ea typeface="+mj-ea"/>
                <a:cs typeface="Sandoll 격동고딕"/>
              </a:defRPr>
            </a:lvl1pPr>
          </a:lstStyle>
          <a:p>
            <a:pPr algn="ctr" defTabSz="1371600" fontAlgn="base">
              <a:lnSpc>
                <a:spcPct val="120000"/>
              </a:lnSpc>
              <a:spcBef>
                <a:spcPts val="900"/>
              </a:spcBef>
              <a:defRPr/>
            </a:pPr>
            <a:r>
              <a:rPr lang="ko-KR" altLang="en-US" sz="44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왜 투발루의 외교부 장관은 무릎까지 잠기는 바닷물 속에서 연설을 시작했을까요</a:t>
            </a:r>
            <a:r>
              <a:rPr lang="en-US" altLang="ko-KR" sz="44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1F9D946-9CAF-F00D-10B3-6BB3D352F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68630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14846528">
            <a:extLst>
              <a:ext uri="{FF2B5EF4-FFF2-40B4-BE49-F238E27FC236}">
                <a16:creationId xmlns:a16="http://schemas.microsoft.com/office/drawing/2014/main" id="{F719AE55-FE93-7C89-0110-32DD41C14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924300"/>
            <a:ext cx="109728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01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5589" y="456409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958D9C82-29AA-BE49-358D-03EA4449888F}"/>
              </a:ext>
            </a:extLst>
          </p:cNvPr>
          <p:cNvSpPr txBox="1">
            <a:spLocks/>
          </p:cNvSpPr>
          <p:nvPr/>
        </p:nvSpPr>
        <p:spPr>
          <a:xfrm>
            <a:off x="4876800" y="1638300"/>
            <a:ext cx="10845811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우리나라도 예외는 아니다</a:t>
            </a:r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E0F387D1-BD0F-475C-A791-227428F899BA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AF4D73B-69BE-92C7-9B2B-165B3479D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0" y="3467100"/>
            <a:ext cx="1737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452B6A1-22D6-98C9-46C8-71B53BA7D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45770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98052808">
            <a:hlinkClick r:id="rId5"/>
            <a:extLst>
              <a:ext uri="{FF2B5EF4-FFF2-40B4-BE49-F238E27FC236}">
                <a16:creationId xmlns:a16="http://schemas.microsoft.com/office/drawing/2014/main" id="{249CB0C6-9AC6-FB16-00D1-E678C3E07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81300"/>
            <a:ext cx="11811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78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BD18C-EA1D-3027-C253-E9DD59E2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0D8EF948-5454-7FB9-554E-D6CC3FCFBB17}"/>
              </a:ext>
            </a:extLst>
          </p:cNvPr>
          <p:cNvGrpSpPr/>
          <p:nvPr/>
        </p:nvGrpSpPr>
        <p:grpSpPr>
          <a:xfrm>
            <a:off x="457200" y="3429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ED5A8B8A-9B36-21DB-B044-298506C08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FE0199DC-0C55-67DD-281B-6FB4965FC01C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165F626-13D8-7059-83DD-1AA75DBF7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EDC1C4B4-F900-4E91-7790-E05A58B5B107}"/>
              </a:ext>
            </a:extLst>
          </p:cNvPr>
          <p:cNvSpPr txBox="1">
            <a:spLocks/>
          </p:cNvSpPr>
          <p:nvPr/>
        </p:nvSpPr>
        <p:spPr>
          <a:xfrm>
            <a:off x="1219200" y="1638300"/>
            <a:ext cx="16306800" cy="19812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2100</a:t>
            </a:r>
            <a:r>
              <a:rPr lang="ko-KR" altLang="en-US" b="1" dirty="0"/>
              <a:t>년</a:t>
            </a:r>
            <a:endParaRPr lang="en-US" altLang="ko-KR" b="1" dirty="0">
              <a:solidFill>
                <a:srgbClr val="3B4DAB"/>
              </a:solidFill>
            </a:endParaRPr>
          </a:p>
          <a:p>
            <a:pPr algn="just"/>
            <a:r>
              <a:rPr lang="ko-KR" altLang="en-US" sz="3300" b="1" dirty="0">
                <a:solidFill>
                  <a:srgbClr val="3B4DAB"/>
                </a:solidFill>
              </a:rPr>
              <a:t>온실가스 저감 정책이 상당히 실현된 경우</a:t>
            </a:r>
            <a:r>
              <a:rPr lang="en-US" altLang="ko-KR" sz="3300" b="1" dirty="0">
                <a:solidFill>
                  <a:srgbClr val="3B4DAB"/>
                </a:solidFill>
              </a:rPr>
              <a:t> </a:t>
            </a:r>
            <a:r>
              <a:rPr lang="en-US" altLang="ko-KR" sz="3300" b="1" dirty="0"/>
              <a:t>vs</a:t>
            </a:r>
            <a:r>
              <a:rPr lang="en-US" altLang="ko-KR" sz="3300" b="1" dirty="0">
                <a:solidFill>
                  <a:srgbClr val="3B4DAB"/>
                </a:solidFill>
              </a:rPr>
              <a:t> </a:t>
            </a:r>
            <a:r>
              <a:rPr lang="ko-KR" altLang="en-US" sz="3300" b="1" dirty="0">
                <a:solidFill>
                  <a:srgbClr val="FF0000"/>
                </a:solidFill>
              </a:rPr>
              <a:t>현재 추세로 </a:t>
            </a:r>
            <a:r>
              <a:rPr lang="ko-KR" altLang="en-US" sz="3300" b="1" dirty="0" err="1">
                <a:solidFill>
                  <a:srgbClr val="FF0000"/>
                </a:solidFill>
              </a:rPr>
              <a:t>저감없이</a:t>
            </a:r>
            <a:r>
              <a:rPr lang="ko-KR" altLang="en-US" sz="3300" b="1" dirty="0">
                <a:solidFill>
                  <a:srgbClr val="FF0000"/>
                </a:solidFill>
              </a:rPr>
              <a:t> 온실가스가 배출된 경우</a:t>
            </a:r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54CCE9E6-DF8A-061E-B4E5-70E823948860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21D6A01-13AF-D0CF-754C-180EFC557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0" y="3467100"/>
            <a:ext cx="1737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F44B1C6-50B5-1579-5AB8-C146E5FFC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511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7601BC6-AFDD-DCC8-4D1C-71DA51210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390900"/>
            <a:ext cx="7239000" cy="596284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838D45F-C0FE-71D4-9D91-375D1CCB1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0" y="3390900"/>
            <a:ext cx="8001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6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6503B-DECD-B586-8638-7F80930F9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B26D43A4-7966-1087-556A-4EC221071986}"/>
              </a:ext>
            </a:extLst>
          </p:cNvPr>
          <p:cNvGrpSpPr/>
          <p:nvPr/>
        </p:nvGrpSpPr>
        <p:grpSpPr>
          <a:xfrm>
            <a:off x="457200" y="3429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CD3149C8-D309-1AD4-8B91-02E16756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8AB4621F-9CF6-4326-F63A-16EED126A2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EF6BEC90-83A5-5BFB-73FB-5CD26D3EC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00236C24-C17E-B983-9810-5383AE8053F6}"/>
              </a:ext>
            </a:extLst>
          </p:cNvPr>
          <p:cNvSpPr txBox="1">
            <a:spLocks/>
          </p:cNvSpPr>
          <p:nvPr/>
        </p:nvSpPr>
        <p:spPr>
          <a:xfrm>
            <a:off x="1219200" y="1638300"/>
            <a:ext cx="16306800" cy="19812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2100</a:t>
            </a:r>
            <a:r>
              <a:rPr lang="ko-KR" altLang="en-US" b="1" dirty="0"/>
              <a:t>년</a:t>
            </a:r>
            <a:endParaRPr lang="en-US" altLang="ko-KR" b="1" dirty="0">
              <a:solidFill>
                <a:srgbClr val="3B4DAB"/>
              </a:solidFill>
            </a:endParaRPr>
          </a:p>
          <a:p>
            <a:pPr algn="just"/>
            <a:r>
              <a:rPr lang="ko-KR" altLang="en-US" sz="3300" b="1" dirty="0">
                <a:solidFill>
                  <a:srgbClr val="3B4DAB"/>
                </a:solidFill>
              </a:rPr>
              <a:t>온실가스 저감 정책이 상당히 실현된 경우</a:t>
            </a:r>
            <a:r>
              <a:rPr lang="en-US" altLang="ko-KR" sz="3300" b="1" dirty="0">
                <a:solidFill>
                  <a:srgbClr val="3B4DAB"/>
                </a:solidFill>
              </a:rPr>
              <a:t> </a:t>
            </a:r>
            <a:r>
              <a:rPr lang="en-US" altLang="ko-KR" sz="3300" b="1" dirty="0"/>
              <a:t>vs</a:t>
            </a:r>
            <a:r>
              <a:rPr lang="en-US" altLang="ko-KR" sz="3300" b="1" dirty="0">
                <a:solidFill>
                  <a:srgbClr val="3B4DAB"/>
                </a:solidFill>
              </a:rPr>
              <a:t> </a:t>
            </a:r>
            <a:r>
              <a:rPr lang="ko-KR" altLang="en-US" sz="3300" b="1" dirty="0">
                <a:solidFill>
                  <a:srgbClr val="FF0000"/>
                </a:solidFill>
              </a:rPr>
              <a:t>현재 추세로 </a:t>
            </a:r>
            <a:r>
              <a:rPr lang="ko-KR" altLang="en-US" sz="3300" b="1" dirty="0" err="1">
                <a:solidFill>
                  <a:srgbClr val="FF0000"/>
                </a:solidFill>
              </a:rPr>
              <a:t>저감없이</a:t>
            </a:r>
            <a:r>
              <a:rPr lang="ko-KR" altLang="en-US" sz="3300" b="1" dirty="0">
                <a:solidFill>
                  <a:srgbClr val="FF0000"/>
                </a:solidFill>
              </a:rPr>
              <a:t> 온실가스가 배출된 경우</a:t>
            </a:r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5DF62FE1-D22F-6412-9159-B56C1356575E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0F624D2-731E-C66E-1080-A6D8A1710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0" y="3467100"/>
            <a:ext cx="1737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D716490-9109-A76F-3F72-F9BBCDB76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511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DC13B7-B283-AFC9-15F3-20AD4F3E9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390900"/>
            <a:ext cx="7239000" cy="596284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0D392DB-5AFA-4458-8405-FFEB8262EC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22502" r="-474"/>
          <a:stretch/>
        </p:blipFill>
        <p:spPr>
          <a:xfrm>
            <a:off x="1295400" y="3390900"/>
            <a:ext cx="7349836" cy="601979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D9600EC-0B76-4BA5-3D2F-F366C908B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400" y="3390900"/>
            <a:ext cx="7620000" cy="59436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F52595A-1C9A-6FEE-05A8-E36EF07959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63" r="2608"/>
          <a:stretch/>
        </p:blipFill>
        <p:spPr>
          <a:xfrm>
            <a:off x="9677400" y="3366654"/>
            <a:ext cx="7696200" cy="59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9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7823F883-ECC9-4535-9D1E-BC6F9DCFD8EE}"/>
              </a:ext>
            </a:extLst>
          </p:cNvPr>
          <p:cNvSpPr txBox="1">
            <a:spLocks/>
          </p:cNvSpPr>
          <p:nvPr/>
        </p:nvSpPr>
        <p:spPr>
          <a:xfrm>
            <a:off x="3657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해수면 높이를 더 높이지 않으려면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9492121D-3E61-45C1-9143-2F7C5A6A7218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28E500-9FF8-FFE1-1711-B4DF1724CEEC}"/>
              </a:ext>
            </a:extLst>
          </p:cNvPr>
          <p:cNvSpPr txBox="1"/>
          <p:nvPr/>
        </p:nvSpPr>
        <p:spPr>
          <a:xfrm>
            <a:off x="1600200" y="3543300"/>
            <a:ext cx="15240000" cy="5845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6000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지금 당장 </a:t>
            </a:r>
            <a:endParaRPr lang="en-US" altLang="ko-KR" sz="6000" kern="0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0" marR="0" indent="0" algn="ctr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6000" kern="0" dirty="0">
                <a:highlight>
                  <a:srgbClr val="FFFF00"/>
                </a:highlight>
                <a:latin typeface="한컴산뜻돋움" panose="02000000000000000000" pitchFamily="2" charset="-127"/>
                <a:ea typeface="한컴산뜻돋움" panose="02000000000000000000" pitchFamily="2" charset="-127"/>
              </a:rPr>
              <a:t>기후 정의</a:t>
            </a:r>
            <a:r>
              <a:rPr lang="ko-KR" altLang="en-US" sz="6000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에 입각한</a:t>
            </a:r>
            <a:endParaRPr lang="en-US" altLang="ko-KR" sz="6000" kern="0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0" marR="0" indent="0" algn="ctr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6000" kern="0" dirty="0">
                <a:highlight>
                  <a:srgbClr val="FFFF00"/>
                </a:highlight>
                <a:latin typeface="한컴산뜻돋움" panose="02000000000000000000" pitchFamily="2" charset="-127"/>
                <a:ea typeface="한컴산뜻돋움" panose="02000000000000000000" pitchFamily="2" charset="-127"/>
              </a:rPr>
              <a:t>탄소 중립 행동 </a:t>
            </a:r>
            <a:r>
              <a:rPr lang="ko-KR" altLang="en-US" sz="6000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이 필요하다</a:t>
            </a:r>
            <a:r>
              <a:rPr lang="en-US" altLang="ko-KR" sz="6000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!</a:t>
            </a:r>
          </a:p>
          <a:p>
            <a:pPr marL="0" marR="0" indent="0" algn="ctr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6000" kern="0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79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A591A-229B-DDB5-B57C-8A172947B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6E7B5770-88D5-FBD6-8177-A6952BABB12F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882FBFAD-23D2-64B6-4C94-CEF3790C0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17D3BE8E-A38F-4FF2-C6E4-4B7341242D2E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23A0A416-D8F5-D0F9-B68E-CFF48EA0B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29496AF0-38B5-CBC2-E931-21CA8C2B279C}"/>
              </a:ext>
            </a:extLst>
          </p:cNvPr>
          <p:cNvSpPr txBox="1">
            <a:spLocks/>
          </p:cNvSpPr>
          <p:nvPr/>
        </p:nvSpPr>
        <p:spPr>
          <a:xfrm>
            <a:off x="3657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정의 행동이란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312049D3-849B-6A2E-D475-A3DD10ABD40F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2" name="온라인 미디어 3" title="기후 불평등으로 생존권을 위협받는 취약국가, ‘기후 정의'가 필요하다! [맑은 공기, 숨 편한 대한민국] / YTN 사이언스">
            <a:hlinkClick r:id="" action="ppaction://media"/>
            <a:extLst>
              <a:ext uri="{FF2B5EF4-FFF2-40B4-BE49-F238E27FC236}">
                <a16:creationId xmlns:a16="http://schemas.microsoft.com/office/drawing/2014/main" id="{C0E69809-8BEC-B5AB-7A93-4F34EC1A48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276600" y="2552700"/>
            <a:ext cx="11811000" cy="667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1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18A4A-F7C8-6931-2CC4-59C6DD5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6DA744F8-1B21-EA69-1FE7-E487EA0AC9B6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51EC1EEC-3119-4F1B-203C-68A3CDEA0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17427F40-9267-3DB2-C8FC-250418A39623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6EC84319-90E3-9F1F-C6A7-7749B42DA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EE9E160C-ECE8-538E-B9DE-3863AC379D08}"/>
              </a:ext>
            </a:extLst>
          </p:cNvPr>
          <p:cNvSpPr txBox="1">
            <a:spLocks/>
          </p:cNvSpPr>
          <p:nvPr/>
        </p:nvSpPr>
        <p:spPr>
          <a:xfrm>
            <a:off x="3657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정의 행동이란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425B526F-3FBA-6FDC-A909-3E72BD37A266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E59B9248-E8D0-A595-DE84-0E57753DD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857500"/>
            <a:ext cx="158496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10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69F14-AFDF-7769-9902-5B5CBB55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E4E43559-B3AD-E52C-726E-B338E5604230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79F4F53B-A9A2-95D6-5BAF-A7E370E4E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CAA61A7-F01C-349F-BAC2-645EDA9116E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ACDB3D67-BF6C-C3AB-3D49-526C63F47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CB5D3EEE-8FCE-C845-A354-67F1437EFCAA}"/>
              </a:ext>
            </a:extLst>
          </p:cNvPr>
          <p:cNvSpPr txBox="1">
            <a:spLocks/>
          </p:cNvSpPr>
          <p:nvPr/>
        </p:nvSpPr>
        <p:spPr>
          <a:xfrm>
            <a:off x="3657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정의 행동이란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7D1CC8FA-4C3C-3B1D-E821-1F51306E5321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E21A3FB-67FA-6BEE-33AC-86BEFAE9B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2857500"/>
            <a:ext cx="7426294" cy="500335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11D20EA-5FEA-4D08-86E1-3CD8C92D6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2857500"/>
            <a:ext cx="7444262" cy="5029200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ACAF1B88-D32F-1B76-EB43-7857E7B6E69C}"/>
              </a:ext>
            </a:extLst>
          </p:cNvPr>
          <p:cNvSpPr txBox="1">
            <a:spLocks/>
          </p:cNvSpPr>
          <p:nvPr/>
        </p:nvSpPr>
        <p:spPr>
          <a:xfrm>
            <a:off x="2362200" y="8191500"/>
            <a:ext cx="12801600" cy="1695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/>
            <a:r>
              <a:rPr lang="ko-KR" altLang="en-US" dirty="0">
                <a:solidFill>
                  <a:schemeClr val="tx1"/>
                </a:solidFill>
              </a:rPr>
              <a:t>기후변화가 순전히 환경적이거나 물리적인 문제가 아니라 </a:t>
            </a:r>
            <a:r>
              <a:rPr lang="ko-KR" altLang="en-US" dirty="0">
                <a:solidFill>
                  <a:srgbClr val="FF0000"/>
                </a:solidFill>
              </a:rPr>
              <a:t>윤리적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정치적</a:t>
            </a:r>
            <a:r>
              <a:rPr lang="ko-KR" altLang="en-US" dirty="0">
                <a:solidFill>
                  <a:schemeClr val="tx1"/>
                </a:solidFill>
              </a:rPr>
              <a:t> 문제임을 알리기 위해 사용하는 용어입니다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6680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5F67-90CE-664E-D45D-D2FDA7EEB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F52B4505-7754-EFE4-E269-618A6E6E2F67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E976BB00-7ED0-4374-5F43-CB20EB39A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281E21F3-D4EE-2C38-235B-FC58DF78C4E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F0ABD29E-3A64-8D5D-EEB5-E5C2021E1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A6D77E30-DD0F-00BA-F581-B71A626B5B31}"/>
              </a:ext>
            </a:extLst>
          </p:cNvPr>
          <p:cNvSpPr txBox="1">
            <a:spLocks/>
          </p:cNvSpPr>
          <p:nvPr/>
        </p:nvSpPr>
        <p:spPr>
          <a:xfrm>
            <a:off x="3276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정의 행동이란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EA8FC469-24CE-C49B-30F2-7ED3F4E26042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4" name="온라인 미디어 6" title="[자막뉴스] &quot;파키스탄 배출 탄소는 매우 적지만 대재앙의 피해자가 됐습니다&quot; (MBC뉴스)">
            <a:hlinkClick r:id="" action="ppaction://media"/>
            <a:extLst>
              <a:ext uri="{FF2B5EF4-FFF2-40B4-BE49-F238E27FC236}">
                <a16:creationId xmlns:a16="http://schemas.microsoft.com/office/drawing/2014/main" id="{EC29C478-C25B-C6A6-5F64-3641E36FD0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05000" y="2781300"/>
            <a:ext cx="14554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E6C13-ACAA-E6A3-880D-E16BE33E4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18A17571-8CA5-DAE6-0177-812EF49E198F}"/>
              </a:ext>
            </a:extLst>
          </p:cNvPr>
          <p:cNvGrpSpPr/>
          <p:nvPr/>
        </p:nvGrpSpPr>
        <p:grpSpPr>
          <a:xfrm>
            <a:off x="228600" y="4953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EA84DD80-205E-29AC-D12D-EFF0DEE6A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6A8A360D-9074-AAE8-3306-BC5812BF6E0B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F943F637-3EC5-DABD-F5B3-5D4831AE4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993B7D5C-767D-32E6-5041-3B4BC845FF62}"/>
              </a:ext>
            </a:extLst>
          </p:cNvPr>
          <p:cNvSpPr txBox="1">
            <a:spLocks/>
          </p:cNvSpPr>
          <p:nvPr/>
        </p:nvSpPr>
        <p:spPr>
          <a:xfrm>
            <a:off x="3276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불평등 토론</a:t>
            </a: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D4657D94-4B60-C22E-1045-9E302778527B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C6498A-F2E5-942F-F6B5-3BD8571DCBA5}"/>
              </a:ext>
            </a:extLst>
          </p:cNvPr>
          <p:cNvSpPr txBox="1"/>
          <p:nvPr/>
        </p:nvSpPr>
        <p:spPr>
          <a:xfrm>
            <a:off x="2133600" y="3390900"/>
            <a:ext cx="1447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/>
              <a:t>논제</a:t>
            </a:r>
            <a:r>
              <a:rPr lang="en-US" altLang="ko-KR" sz="4800" dirty="0"/>
              <a:t>: </a:t>
            </a:r>
            <a:r>
              <a:rPr lang="ko-KR" altLang="en-US" sz="4800" dirty="0"/>
              <a:t>기후 위기의 책임은 인류 전체가 부담해야 한다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CF06E34E-9954-FA6D-EA4D-C9785C9B3401}"/>
              </a:ext>
            </a:extLst>
          </p:cNvPr>
          <p:cNvSpPr/>
          <p:nvPr/>
        </p:nvSpPr>
        <p:spPr>
          <a:xfrm>
            <a:off x="9677400" y="4610100"/>
            <a:ext cx="6934200" cy="441960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/>
              <a:t>반대</a:t>
            </a:r>
            <a:endParaRPr lang="en-US" altLang="ko-KR" sz="3200" dirty="0"/>
          </a:p>
          <a:p>
            <a:pPr algn="ctr"/>
            <a:endParaRPr lang="en-US" altLang="ko-KR" sz="3200" dirty="0"/>
          </a:p>
          <a:p>
            <a:pPr algn="ctr"/>
            <a:r>
              <a:rPr lang="ko-KR" altLang="en-US" sz="3200" dirty="0"/>
              <a:t>우리는 부와 자원을 공평하게 나누어 가지지 않았다</a:t>
            </a:r>
            <a:r>
              <a:rPr lang="en-US" altLang="ko-KR" sz="3200" dirty="0"/>
              <a:t>.</a:t>
            </a:r>
          </a:p>
          <a:p>
            <a:pPr algn="ctr"/>
            <a:r>
              <a:rPr lang="ko-KR" altLang="en-US" sz="3200" dirty="0"/>
              <a:t>기후위기를 촉발한 나라가 </a:t>
            </a:r>
            <a:endParaRPr lang="en-US" altLang="ko-KR" sz="3200" dirty="0"/>
          </a:p>
          <a:p>
            <a:pPr algn="ctr"/>
            <a:r>
              <a:rPr lang="ko-KR" altLang="en-US" sz="3200" dirty="0"/>
              <a:t>더 많은 부담을 져야 한다</a:t>
            </a:r>
            <a:r>
              <a:rPr lang="en-US" altLang="ko-KR" sz="3200" dirty="0"/>
              <a:t>.</a:t>
            </a:r>
            <a:endParaRPr lang="ko-KR" altLang="en-US" sz="3200" dirty="0"/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713DFD64-60CE-93ED-4CE1-27AB51ED1859}"/>
              </a:ext>
            </a:extLst>
          </p:cNvPr>
          <p:cNvSpPr/>
          <p:nvPr/>
        </p:nvSpPr>
        <p:spPr>
          <a:xfrm flipH="1">
            <a:off x="1676400" y="4610100"/>
            <a:ext cx="6629400" cy="4419600"/>
          </a:xfrm>
          <a:prstGeom prst="homePlat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/>
              <a:t>찬성</a:t>
            </a:r>
            <a:endParaRPr lang="en-US" altLang="ko-KR" sz="3200" dirty="0"/>
          </a:p>
          <a:p>
            <a:pPr algn="ctr"/>
            <a:endParaRPr lang="en-US" altLang="ko-KR" sz="3200" dirty="0"/>
          </a:p>
          <a:p>
            <a:pPr algn="ctr"/>
            <a:r>
              <a:rPr lang="ko-KR" altLang="en-US" sz="3200" dirty="0"/>
              <a:t>우리 모두는 지구를 공유하고 있다</a:t>
            </a:r>
            <a:r>
              <a:rPr lang="en-US" altLang="ko-KR" sz="3200" dirty="0"/>
              <a:t>.</a:t>
            </a:r>
          </a:p>
          <a:p>
            <a:pPr algn="ctr"/>
            <a:r>
              <a:rPr lang="ko-KR" altLang="en-US" sz="3200" dirty="0"/>
              <a:t>우리 모두가 기후 위기에 대한 책임이 있다</a:t>
            </a:r>
            <a:r>
              <a:rPr lang="en-US" altLang="ko-KR" sz="3200" dirty="0"/>
              <a:t>. 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543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86FE3-B63A-C82F-67E3-3E5E1DAEC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8BCCE512-0C26-E070-0954-962FC825AC37}"/>
              </a:ext>
            </a:extLst>
          </p:cNvPr>
          <p:cNvGrpSpPr/>
          <p:nvPr/>
        </p:nvGrpSpPr>
        <p:grpSpPr>
          <a:xfrm>
            <a:off x="228600" y="4953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F84704E5-6AC4-9D4D-D553-6514DB09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7141D5C-B930-D57E-FC14-A131944A8372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A083E839-2064-A1BC-1840-D0BE201CA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5BBA365-4A4C-66A0-6688-DCAD20CB8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544" y="2177288"/>
            <a:ext cx="12062911" cy="7462012"/>
          </a:xfrm>
          <a:prstGeom prst="rect">
            <a:avLst/>
          </a:prstGeom>
        </p:spPr>
      </p:pic>
      <p:sp>
        <p:nvSpPr>
          <p:cNvPr id="8" name="제목 1">
            <a:extLst>
              <a:ext uri="{FF2B5EF4-FFF2-40B4-BE49-F238E27FC236}">
                <a16:creationId xmlns:a16="http://schemas.microsoft.com/office/drawing/2014/main" id="{91AEFA89-3ADE-1EBE-FCB8-1D00AF4CE798}"/>
              </a:ext>
            </a:extLst>
          </p:cNvPr>
          <p:cNvSpPr txBox="1">
            <a:spLocks/>
          </p:cNvSpPr>
          <p:nvPr/>
        </p:nvSpPr>
        <p:spPr>
          <a:xfrm>
            <a:off x="-2570920" y="1325567"/>
            <a:ext cx="12814306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불평등 토론</a:t>
            </a:r>
          </a:p>
        </p:txBody>
      </p:sp>
    </p:spTree>
    <p:extLst>
      <p:ext uri="{BB962C8B-B14F-4D97-AF65-F5344CB8AC3E}">
        <p14:creationId xmlns:p14="http://schemas.microsoft.com/office/powerpoint/2010/main" val="4146641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1E4DA-8D04-EEDE-03B2-961073BFF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1CC63BCF-020D-F2C5-A44C-EB6E917D9640}"/>
              </a:ext>
            </a:extLst>
          </p:cNvPr>
          <p:cNvGrpSpPr/>
          <p:nvPr/>
        </p:nvGrpSpPr>
        <p:grpSpPr>
          <a:xfrm>
            <a:off x="533400" y="265558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516AB148-0980-6F53-3BF7-E86FFBC59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8146328-E670-CEEB-B605-00641173ABC2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6808266F-A79A-3A9F-45C5-51AD57669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E57CFBC5-58E5-40AE-C7A6-64ECAC54FC2C}"/>
              </a:ext>
            </a:extLst>
          </p:cNvPr>
          <p:cNvSpPr txBox="1">
            <a:spLocks/>
          </p:cNvSpPr>
          <p:nvPr/>
        </p:nvSpPr>
        <p:spPr>
          <a:xfrm>
            <a:off x="-2438400" y="1172598"/>
            <a:ext cx="12814306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불평등 토론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84E65E9-940B-754E-7214-116B4C45AB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295" y="2837004"/>
            <a:ext cx="10265030" cy="6345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98E00E-2AF2-1EA8-D343-729412F350B6}"/>
              </a:ext>
            </a:extLst>
          </p:cNvPr>
          <p:cNvSpPr txBox="1"/>
          <p:nvPr/>
        </p:nvSpPr>
        <p:spPr>
          <a:xfrm>
            <a:off x="6972745" y="1694003"/>
            <a:ext cx="4698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/>
              <a:t>2:2 </a:t>
            </a:r>
            <a:r>
              <a:rPr lang="ko-KR" altLang="en-US" sz="6000" dirty="0" err="1"/>
              <a:t>모둠토론</a:t>
            </a:r>
            <a:endParaRPr lang="ko-KR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985768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97C36-13C5-5AC8-A2E6-7A54CD701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3DDF3775-A2EF-E33C-17E8-846CDE35C0B3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BCCA4DD2-47AD-21BF-A19B-6E9605CBB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32703DDB-5010-182C-30A3-2FF255FA44FE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5D3BFB25-D109-FA7E-7FEA-1161FBA66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E1EF06B6-77A7-251C-C886-49A2A9AF711B}"/>
              </a:ext>
            </a:extLst>
          </p:cNvPr>
          <p:cNvSpPr txBox="1">
            <a:spLocks/>
          </p:cNvSpPr>
          <p:nvPr/>
        </p:nvSpPr>
        <p:spPr>
          <a:xfrm>
            <a:off x="3276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위기 비상행동 실천하기</a:t>
            </a: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D0032C44-C3C7-8C5E-9B47-0661BB805335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2" name="그림 1">
            <a:hlinkClick r:id="rId4"/>
            <a:extLst>
              <a:ext uri="{FF2B5EF4-FFF2-40B4-BE49-F238E27FC236}">
                <a16:creationId xmlns:a16="http://schemas.microsoft.com/office/drawing/2014/main" id="{526CFCF2-EFFF-DCF1-124B-B9DCFD115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2603603"/>
            <a:ext cx="1209327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55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FE3BA-0753-0B23-BDE7-5DDA530D1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814BDE98-C440-106C-DEC5-1C0C79F0DEA5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5042158B-BA32-BB75-F182-DA625240D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B680D37F-B14E-9E5E-BBDE-B10463CCB6A8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2F3F29C5-4BF4-FC4E-7D1A-427EB596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3B5C5418-83CB-425C-0D59-B8D9F8CE0B11}"/>
              </a:ext>
            </a:extLst>
          </p:cNvPr>
          <p:cNvSpPr txBox="1">
            <a:spLocks/>
          </p:cNvSpPr>
          <p:nvPr/>
        </p:nvSpPr>
        <p:spPr>
          <a:xfrm>
            <a:off x="3276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기후 위기 비상행동 실천하기</a:t>
            </a: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733AEED5-DBB9-DD5C-D996-3EF5826BFCFC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4" name="Picture 2" descr="https://search.pstatic.net/common/?src=http%3A%2F%2Fimgnews.naver.net%2Fimage%2F421%2F2019%2F09%2F21%2F0004207455_001_20190921185547191.jpg&amp;type=sc960_832">
            <a:extLst>
              <a:ext uri="{FF2B5EF4-FFF2-40B4-BE49-F238E27FC236}">
                <a16:creationId xmlns:a16="http://schemas.microsoft.com/office/drawing/2014/main" id="{D8F22658-068C-02D4-9DB7-ABA589C42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28900"/>
            <a:ext cx="7620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5E08384-A95B-1C4A-A047-85C690BEE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628900"/>
            <a:ext cx="8153400" cy="67818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22C0977-23D6-160A-ED49-C5AB84465E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1257300"/>
            <a:ext cx="36464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3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D51F6-0CF4-2B01-0EE3-256DC59F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40CFE9D5-C015-F7B6-333A-0B8DE8AC06B3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EF73B157-79C7-0E19-39B9-5C7BE75C5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AE22ECAD-C147-345D-2EAC-ADD5F018FA42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CBADEAD6-D801-97E4-DFE1-D9A3C9ADC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FC7BD3D2-7976-EDC2-D62B-36B069FE63FC}"/>
              </a:ext>
            </a:extLst>
          </p:cNvPr>
          <p:cNvSpPr txBox="1">
            <a:spLocks/>
          </p:cNvSpPr>
          <p:nvPr/>
        </p:nvSpPr>
        <p:spPr>
          <a:xfrm>
            <a:off x="4343400" y="1790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50000"/>
              </a:lnSpc>
            </a:pPr>
            <a:r>
              <a:rPr lang="ko-KR" altLang="en-US" sz="4000" b="1" dirty="0">
                <a:solidFill>
                  <a:srgbClr val="3B4DAB"/>
                </a:solidFill>
              </a:rPr>
              <a:t>기후위기를 저지하기 위해 교실에서 할 수 있는</a:t>
            </a:r>
            <a:endParaRPr lang="en-US" altLang="ko-KR" sz="4000" b="1" dirty="0">
              <a:solidFill>
                <a:srgbClr val="3B4DAB"/>
              </a:solidFill>
            </a:endParaRPr>
          </a:p>
          <a:p>
            <a:pPr>
              <a:lnSpc>
                <a:spcPct val="50000"/>
              </a:lnSpc>
            </a:pPr>
            <a:r>
              <a:rPr lang="ko-KR" altLang="en-US" sz="4000" b="1" dirty="0">
                <a:solidFill>
                  <a:srgbClr val="3B4DAB"/>
                </a:solidFill>
              </a:rPr>
              <a:t> </a:t>
            </a:r>
            <a:endParaRPr lang="en-US" altLang="ko-KR" sz="4000" b="1" dirty="0">
              <a:solidFill>
                <a:srgbClr val="3B4DAB"/>
              </a:solidFill>
            </a:endParaRPr>
          </a:p>
          <a:p>
            <a:pPr>
              <a:lnSpc>
                <a:spcPct val="50000"/>
              </a:lnSpc>
            </a:pPr>
            <a:r>
              <a:rPr lang="ko-KR" altLang="en-US" sz="4000" b="1" dirty="0">
                <a:solidFill>
                  <a:srgbClr val="3B4DAB"/>
                </a:solidFill>
              </a:rPr>
              <a:t>탄소중립행동은</a:t>
            </a:r>
            <a:r>
              <a:rPr lang="en-US" altLang="ko-KR" sz="4000" b="1" dirty="0">
                <a:solidFill>
                  <a:srgbClr val="3B4DAB"/>
                </a:solidFill>
              </a:rPr>
              <a:t>?</a:t>
            </a:r>
            <a:endParaRPr lang="ko-KR" altLang="en-US" sz="4000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D7007B4E-6523-0C00-3CDD-ED7FB4EC3D32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570D30-F9D9-0CD0-8E2A-9564B0AA0B7B}"/>
              </a:ext>
            </a:extLst>
          </p:cNvPr>
          <p:cNvSpPr txBox="1"/>
          <p:nvPr/>
        </p:nvSpPr>
        <p:spPr>
          <a:xfrm>
            <a:off x="1447800" y="3390900"/>
            <a:ext cx="7467600" cy="5328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난방온도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2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도 낮추고 냉방온도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2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도 높이기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빈 교실은 전등 끄기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교실에서 배출되는 종이팩을 깨끗이 씻어 말린 후 모아서 근처 </a:t>
            </a: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제로웨이스트샵에서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 휴지로 교환해오기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양치질할 때 컵 사용하기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손수건 사용하기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: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손수건에 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텀블러 가지고 다니기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제로웨이스트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 </a:t>
            </a: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샵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 방문하기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비건 샌드위치 혹은 비건 김밥 만들기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CBAD4A-D517-F1A2-D8E9-F1B2608C0713}"/>
              </a:ext>
            </a:extLst>
          </p:cNvPr>
          <p:cNvSpPr txBox="1"/>
          <p:nvPr/>
        </p:nvSpPr>
        <p:spPr>
          <a:xfrm>
            <a:off x="9829800" y="3390900"/>
            <a:ext cx="7315200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플로깅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 실천하기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우리 동네 생명지도 만들기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우리 동네 </a:t>
            </a: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무포장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 가게 찾기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환경을 위한 캠페인 제안하기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교실 달력에 환경 기념일 표시하기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환경에 나쁜 기업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착한 기업 찾아보기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디지털 탄소발자국 줄이기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lvl="0" indent="-3429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‒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비건 쿠키 경험하기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11738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1C416-7B91-90BA-9991-E7C23349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2A7EC4FF-E756-8130-DC92-F0FC3241F015}"/>
              </a:ext>
            </a:extLst>
          </p:cNvPr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7FF51710-02B3-E35F-D0D3-4AEE7F676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0" name="그룹 1012">
            <a:extLst>
              <a:ext uri="{FF2B5EF4-FFF2-40B4-BE49-F238E27FC236}">
                <a16:creationId xmlns:a16="http://schemas.microsoft.com/office/drawing/2014/main" id="{69173050-697E-2800-64D1-57E692EDA5C6}"/>
              </a:ext>
            </a:extLst>
          </p:cNvPr>
          <p:cNvGrpSpPr/>
          <p:nvPr/>
        </p:nvGrpSpPr>
        <p:grpSpPr>
          <a:xfrm>
            <a:off x="1621435" y="4533900"/>
            <a:ext cx="15026024" cy="2362200"/>
            <a:chOff x="3754450" y="6655105"/>
            <a:chExt cx="10759994" cy="1091322"/>
          </a:xfrm>
        </p:grpSpPr>
        <p:pic>
          <p:nvPicPr>
            <p:cNvPr id="12" name="Object 37">
              <a:extLst>
                <a:ext uri="{FF2B5EF4-FFF2-40B4-BE49-F238E27FC236}">
                  <a16:creationId xmlns:a16="http://schemas.microsoft.com/office/drawing/2014/main" id="{A7CFDDF9-A357-8B22-1AA0-D08F17EE7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4450" y="6655105"/>
              <a:ext cx="10759994" cy="1091322"/>
            </a:xfrm>
            <a:prstGeom prst="rect">
              <a:avLst/>
            </a:prstGeom>
          </p:spPr>
        </p:pic>
      </p:grpSp>
      <p:sp>
        <p:nvSpPr>
          <p:cNvPr id="15" name="Object 49">
            <a:extLst>
              <a:ext uri="{FF2B5EF4-FFF2-40B4-BE49-F238E27FC236}">
                <a16:creationId xmlns:a16="http://schemas.microsoft.com/office/drawing/2014/main" id="{18416225-150F-4942-E46D-F1AD1AE4344F}"/>
              </a:ext>
            </a:extLst>
          </p:cNvPr>
          <p:cNvSpPr txBox="1"/>
          <p:nvPr/>
        </p:nvSpPr>
        <p:spPr>
          <a:xfrm>
            <a:off x="3103846" y="5143500"/>
            <a:ext cx="123444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r>
              <a: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함께 그린 세상</a:t>
            </a: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네 번째 시간</a:t>
            </a: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EB3DAB1-5530-86B2-35DA-ABE59303AEE9}"/>
              </a:ext>
            </a:extLst>
          </p:cNvPr>
          <p:cNvGrpSpPr/>
          <p:nvPr/>
        </p:nvGrpSpPr>
        <p:grpSpPr>
          <a:xfrm>
            <a:off x="832242" y="2626026"/>
            <a:ext cx="8644623" cy="1505495"/>
            <a:chOff x="1889425" y="2331976"/>
            <a:chExt cx="14575303" cy="1844882"/>
          </a:xfrm>
        </p:grpSpPr>
        <p:sp>
          <p:nvSpPr>
            <p:cNvPr id="18" name="Object 23">
              <a:extLst>
                <a:ext uri="{FF2B5EF4-FFF2-40B4-BE49-F238E27FC236}">
                  <a16:creationId xmlns:a16="http://schemas.microsoft.com/office/drawing/2014/main" id="{AB1FAE21-73B2-680F-6BD9-4C5B2F0B8904}"/>
                </a:ext>
              </a:extLst>
            </p:cNvPr>
            <p:cNvSpPr txBox="1"/>
            <p:nvPr/>
          </p:nvSpPr>
          <p:spPr>
            <a:xfrm>
              <a:off x="1981200" y="2404051"/>
              <a:ext cx="14483528" cy="17728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8801" dirty="0">
                  <a:solidFill>
                    <a:srgbClr val="E4E8FE"/>
                  </a:solidFill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다음 시간에는</a:t>
              </a:r>
              <a:r>
                <a:rPr lang="en-US" altLang="ko-KR" sz="8801" dirty="0">
                  <a:solidFill>
                    <a:srgbClr val="E4E8FE"/>
                  </a:solidFill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..</a:t>
              </a:r>
              <a:endParaRPr lang="en-US" sz="8801" dirty="0">
                <a:solidFill>
                  <a:srgbClr val="E4E8FE"/>
                </a:solidFill>
                <a:latin typeface="세방고딕 Bold" panose="00000800000000000000" pitchFamily="2" charset="-127"/>
                <a:ea typeface="세방고딕 Bold" panose="00000800000000000000" pitchFamily="2" charset="-127"/>
              </a:endParaRPr>
            </a:p>
          </p:txBody>
        </p:sp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BB66D3B4-32DB-7E4F-A76F-4CA8E371E44D}"/>
                </a:ext>
              </a:extLst>
            </p:cNvPr>
            <p:cNvSpPr txBox="1"/>
            <p:nvPr/>
          </p:nvSpPr>
          <p:spPr>
            <a:xfrm>
              <a:off x="1889425" y="2331976"/>
              <a:ext cx="14483528" cy="17728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8801" dirty="0"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다음 시간에는</a:t>
              </a:r>
              <a:r>
                <a:rPr lang="en-US" altLang="ko-KR" sz="8801" dirty="0"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..</a:t>
              </a:r>
              <a:endParaRPr lang="en-US" sz="8801" dirty="0">
                <a:latin typeface="세방고딕 Bold" panose="00000800000000000000" pitchFamily="2" charset="-127"/>
                <a:ea typeface="세방고딕 Bold" panose="00000800000000000000" pitchFamily="2" charset="-127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5CE8811-ED22-718E-B4E5-0260A98E7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08" b="95756" l="6332" r="89738">
                        <a14:foregroundMark x1="70306" y1="54499" x2="70306" y2="54499"/>
                        <a14:foregroundMark x1="70524" y1="40577" x2="70524" y2="40577"/>
                        <a14:foregroundMark x1="72052" y1="38540" x2="72052" y2="38540"/>
                        <a14:foregroundMark x1="36245" y1="9508" x2="48908" y2="10357"/>
                        <a14:foregroundMark x1="48908" y1="10357" x2="54148" y2="10187"/>
                        <a14:foregroundMark x1="6332" y1="25297" x2="6332" y2="25297"/>
                        <a14:foregroundMark x1="63537" y1="11885" x2="63537" y2="11885"/>
                        <a14:foregroundMark x1="50437" y1="92869" x2="52620" y2="90492"/>
                        <a14:foregroundMark x1="60917" y1="95756" x2="65939" y2="87436"/>
                        <a14:foregroundMark x1="65939" y1="87436" x2="65939" y2="869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07314">
            <a:off x="13824234" y="5249398"/>
            <a:ext cx="3248025" cy="417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17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399</Words>
  <Application>Microsoft Office PowerPoint</Application>
  <PresentationFormat>사용자 지정</PresentationFormat>
  <Paragraphs>80</Paragraphs>
  <Slides>18</Slides>
  <Notes>3</Notes>
  <HiddenSlides>0</HiddenSlides>
  <MMClips>2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2" baseType="lpstr">
      <vt:lpstr>Arial</vt:lpstr>
      <vt:lpstr>카페24 써라운드</vt:lpstr>
      <vt:lpstr>THEBalsamtint</vt:lpstr>
      <vt:lpstr>함초롬바탕</vt:lpstr>
      <vt:lpstr>함초롬돋움</vt:lpstr>
      <vt:lpstr>세방고딕 Bold</vt:lpstr>
      <vt:lpstr>에스코어 드림 6 Bold</vt:lpstr>
      <vt:lpstr>Calibri</vt:lpstr>
      <vt:lpstr>210 Gulim 050</vt:lpstr>
      <vt:lpstr>한컴산뜻돋움</vt:lpstr>
      <vt:lpstr>Wingdings</vt:lpstr>
      <vt:lpstr>맑은 고딕</vt:lpstr>
      <vt:lpstr>Gmarket Sans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Gyeonghwa Cho</cp:lastModifiedBy>
  <cp:revision>72</cp:revision>
  <dcterms:created xsi:type="dcterms:W3CDTF">2022-12-07T19:35:03Z</dcterms:created>
  <dcterms:modified xsi:type="dcterms:W3CDTF">2024-11-25T13:33:10Z</dcterms:modified>
</cp:coreProperties>
</file>