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467" r:id="rId2"/>
    <p:sldId id="287" r:id="rId3"/>
    <p:sldId id="466" r:id="rId4"/>
    <p:sldId id="462" r:id="rId5"/>
    <p:sldId id="448" r:id="rId6"/>
    <p:sldId id="470" r:id="rId7"/>
    <p:sldId id="449" r:id="rId8"/>
    <p:sldId id="469" r:id="rId9"/>
    <p:sldId id="471" r:id="rId10"/>
    <p:sldId id="472" r:id="rId11"/>
    <p:sldId id="473" r:id="rId12"/>
    <p:sldId id="475" r:id="rId13"/>
    <p:sldId id="484" r:id="rId14"/>
    <p:sldId id="476" r:id="rId15"/>
    <p:sldId id="477" r:id="rId16"/>
    <p:sldId id="478" r:id="rId17"/>
    <p:sldId id="479" r:id="rId18"/>
    <p:sldId id="480" r:id="rId19"/>
    <p:sldId id="483" r:id="rId20"/>
    <p:sldId id="481" r:id="rId21"/>
    <p:sldId id="486" r:id="rId22"/>
    <p:sldId id="482" r:id="rId23"/>
    <p:sldId id="485" r:id="rId24"/>
    <p:sldId id="468" r:id="rId25"/>
  </p:sldIdLst>
  <p:sldSz cx="18288000" cy="10287000"/>
  <p:notesSz cx="10287000" cy="18288000"/>
  <p:embeddedFontLst>
    <p:embeddedFont>
      <p:font typeface="210 Gulim 050" panose="020B0600000101010101" charset="-127"/>
      <p:regular r:id="rId27"/>
    </p:embeddedFont>
    <p:embeddedFont>
      <p:font typeface="Gmarket Sans Medium" panose="020B0600000101010101" charset="-127"/>
      <p:regular r:id="rId28"/>
    </p:embeddedFont>
    <p:embeddedFont>
      <p:font typeface="THEBalsamtint" panose="020B0600000101010101" charset="-127"/>
      <p:regular r:id="rId29"/>
    </p:embeddedFont>
    <p:embeddedFont>
      <p:font typeface="세방고딕 Bold" panose="020B0600000101010101" charset="-127"/>
      <p:bold r:id="rId30"/>
    </p:embeddedFont>
    <p:embeddedFont>
      <p:font typeface="카페24 써라운드" panose="020F0800000000000000" pitchFamily="50" charset="-127"/>
      <p:bold r:id="rId31"/>
    </p:embeddedFont>
    <p:embeddedFont>
      <p:font typeface="맑은 고딕" panose="020B0503020000020004" pitchFamily="50" charset="-127"/>
      <p:regular r:id="rId32"/>
      <p:bold r:id="rId33"/>
    </p:embeddedFont>
    <p:embeddedFont>
      <p:font typeface="에스코어 드림 6 Bold" panose="020B0703030302020204" pitchFamily="34" charset="-127"/>
      <p:bold r:id="rId34"/>
    </p:embeddedFont>
    <p:embeddedFont>
      <p:font typeface="한컴산뜻돋움" panose="02000000000000000000" pitchFamily="2" charset="-127"/>
      <p:regular r:id="rId35"/>
      <p:bold r:id="rId36"/>
    </p:embeddedFont>
    <p:embeddedFont>
      <p:font typeface="함초롬돋움" panose="020B0604000101010101" pitchFamily="50" charset="-127"/>
      <p:regular r:id="rId37"/>
      <p:bold r:id="rId38"/>
    </p:embeddedFont>
    <p:embeddedFont>
      <p:font typeface="함초롬바탕" panose="02030604000101010101" pitchFamily="18" charset="-127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DAB"/>
    <a:srgbClr val="E4E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5" autoAdjust="0"/>
    <p:restoredTop sz="94660"/>
  </p:normalViewPr>
  <p:slideViewPr>
    <p:cSldViewPr>
      <p:cViewPr varScale="1">
        <p:scale>
          <a:sx n="53" d="100"/>
          <a:sy n="53" d="100"/>
        </p:scale>
        <p:origin x="811" y="53"/>
      </p:cViewPr>
      <p:guideLst>
        <p:guide orient="horz" pos="27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35953-015B-4DF0-8A8B-31F26DAE235F}" type="datetimeFigureOut">
              <a:rPr lang="ko-KR" altLang="en-US" smtClean="0"/>
              <a:t>2024-11-25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1548E-073A-47D1-8C0E-BE7CA11324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04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hyperlink" Target="https://interactive.hankookilbo.com/v/co2e/" TargetMode="External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VJX3b7A0zE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hyperlink" Target="https://www.youtube.com/watch?v=Jcq-jUyPsn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0800000">
            <a:off x="-76200" y="-50800"/>
            <a:ext cx="18389600" cy="104013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5029200" y="8204200"/>
            <a:ext cx="8242300" cy="44577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3400" y="8369300"/>
            <a:ext cx="6172200" cy="24003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8166100"/>
            <a:ext cx="5080000" cy="2159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432300" y="5600700"/>
            <a:ext cx="3098800" cy="774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1300"/>
              </a:lnSpc>
            </a:pPr>
            <a:r>
              <a:rPr lang="ko-KR" sz="4300" b="0" i="0" u="none" strike="noStrike" spc="-100">
                <a:solidFill>
                  <a:srgbClr val="FFFFFF"/>
                </a:solidFill>
                <a:ea typeface="210 Gulim 050"/>
              </a:rPr>
              <a:t>지구지키기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91900" y="5600700"/>
            <a:ext cx="1816100" cy="774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1300"/>
              </a:lnSpc>
            </a:pPr>
            <a:r>
              <a:rPr lang="ko-KR" sz="4300" b="0" i="0" u="none" strike="noStrike" spc="-100">
                <a:solidFill>
                  <a:srgbClr val="FFFFFF"/>
                </a:solidFill>
                <a:ea typeface="210 Gulim 050"/>
              </a:rPr>
              <a:t>캠페인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200" y="5918200"/>
            <a:ext cx="3429000" cy="635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0" name="TextBox 10"/>
          <p:cNvSpPr txBox="1"/>
          <p:nvPr/>
        </p:nvSpPr>
        <p:spPr>
          <a:xfrm>
            <a:off x="4940300" y="1290067"/>
            <a:ext cx="8420100" cy="3911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79679"/>
              </a:lnSpc>
            </a:pPr>
            <a:r>
              <a:rPr lang="ko-KR" altLang="en-US" sz="16000" b="1" i="0" u="none" strike="noStrike" spc="-400" dirty="0">
                <a:solidFill>
                  <a:srgbClr val="FFFFFF"/>
                </a:solidFill>
                <a:ea typeface="THEBalsamtint"/>
              </a:rPr>
              <a:t>함께 그린 세상</a:t>
            </a:r>
            <a:endParaRPr lang="ko-KR" sz="16000" b="1" i="0" u="none" strike="noStrike" spc="-400" dirty="0">
              <a:solidFill>
                <a:srgbClr val="FFFFFF"/>
              </a:solidFill>
              <a:ea typeface="THEBalsamtint"/>
            </a:endParaRP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723900" y="5016500"/>
            <a:ext cx="28321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en-US" sz="1400" b="1" i="0" u="none" strike="noStrike" spc="300">
                <a:solidFill>
                  <a:srgbClr val="FFFFFF"/>
                </a:solidFill>
                <a:latin typeface="Gmarket Sans Medium"/>
              </a:rPr>
              <a:t>EARTH PROTECTION</a:t>
            </a:r>
          </a:p>
        </p:txBody>
      </p:sp>
      <p:sp>
        <p:nvSpPr>
          <p:cNvPr id="15" name="TextBox 15"/>
          <p:cNvSpPr txBox="1"/>
          <p:nvPr/>
        </p:nvSpPr>
        <p:spPr>
          <a:xfrm rot="5400000">
            <a:off x="16179800" y="5016500"/>
            <a:ext cx="28321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en-US" sz="1400" b="1" i="0" u="none" strike="noStrike" spc="300" dirty="0">
                <a:solidFill>
                  <a:srgbClr val="FFFFFF"/>
                </a:solidFill>
                <a:latin typeface="Gmarket Sans Medium"/>
              </a:rPr>
              <a:t>EARTH PROTECTION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9200" y="5201667"/>
            <a:ext cx="4102100" cy="41021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8900" y="1435100"/>
            <a:ext cx="584200" cy="5969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74800" y="4305300"/>
            <a:ext cx="495300" cy="5080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49500" y="2730500"/>
            <a:ext cx="876300" cy="876300"/>
          </a:xfrm>
          <a:prstGeom prst="rect">
            <a:avLst/>
          </a:prstGeom>
        </p:spPr>
      </p:pic>
      <p:grpSp>
        <p:nvGrpSpPr>
          <p:cNvPr id="24" name="그룹 1012">
            <a:extLst>
              <a:ext uri="{FF2B5EF4-FFF2-40B4-BE49-F238E27FC236}">
                <a16:creationId xmlns:a16="http://schemas.microsoft.com/office/drawing/2014/main" id="{1725FA5B-609A-8604-E9FA-90A6C1BAD2E5}"/>
              </a:ext>
            </a:extLst>
          </p:cNvPr>
          <p:cNvGrpSpPr/>
          <p:nvPr/>
        </p:nvGrpSpPr>
        <p:grpSpPr>
          <a:xfrm>
            <a:off x="3898900" y="8497274"/>
            <a:ext cx="10759994" cy="1858559"/>
            <a:chOff x="3754450" y="6655105"/>
            <a:chExt cx="10759994" cy="1091322"/>
          </a:xfrm>
        </p:grpSpPr>
        <p:pic>
          <p:nvPicPr>
            <p:cNvPr id="25" name="Object 37">
              <a:extLst>
                <a:ext uri="{FF2B5EF4-FFF2-40B4-BE49-F238E27FC236}">
                  <a16:creationId xmlns:a16="http://schemas.microsoft.com/office/drawing/2014/main" id="{010DC74D-4F64-0830-5A0B-5A891944D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54450" y="6655105"/>
              <a:ext cx="10759994" cy="1091322"/>
            </a:xfrm>
            <a:prstGeom prst="rect">
              <a:avLst/>
            </a:prstGeom>
          </p:spPr>
        </p:pic>
      </p:grpSp>
      <p:sp>
        <p:nvSpPr>
          <p:cNvPr id="26" name="Object 49">
            <a:extLst>
              <a:ext uri="{FF2B5EF4-FFF2-40B4-BE49-F238E27FC236}">
                <a16:creationId xmlns:a16="http://schemas.microsoft.com/office/drawing/2014/main" id="{354891C7-DEC2-5031-845C-9B34BCF81B31}"/>
              </a:ext>
            </a:extLst>
          </p:cNvPr>
          <p:cNvSpPr txBox="1"/>
          <p:nvPr/>
        </p:nvSpPr>
        <p:spPr>
          <a:xfrm>
            <a:off x="3657600" y="8778895"/>
            <a:ext cx="11277600" cy="1508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지구를 살리는 저탄소 밥상</a:t>
            </a:r>
            <a:endParaRPr lang="en-US" altLang="ko-KR" sz="4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r>
              <a:rPr lang="ko-KR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두 번째 시간</a:t>
            </a:r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922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5589" y="268925"/>
            <a:ext cx="17576822" cy="9827575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1" name="Object 50">
            <a:extLst>
              <a:ext uri="{FF2B5EF4-FFF2-40B4-BE49-F238E27FC236}">
                <a16:creationId xmlns:a16="http://schemas.microsoft.com/office/drawing/2014/main" id="{7B1A88D4-2A5B-4B75-8B9B-CBD28682BC67}"/>
              </a:ext>
            </a:extLst>
          </p:cNvPr>
          <p:cNvSpPr txBox="1"/>
          <p:nvPr/>
        </p:nvSpPr>
        <p:spPr>
          <a:xfrm>
            <a:off x="1571757" y="1214137"/>
            <a:ext cx="39624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생각 열기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AC2CA05-D752-0E6A-9C6E-12BD928C8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05100"/>
            <a:ext cx="130302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03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0889" y="457143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sp>
        <p:nvSpPr>
          <p:cNvPr id="13" name="Object 50">
            <a:extLst>
              <a:ext uri="{FF2B5EF4-FFF2-40B4-BE49-F238E27FC236}">
                <a16:creationId xmlns:a16="http://schemas.microsoft.com/office/drawing/2014/main" id="{8482EB1B-628D-4371-A6F0-8F60BE6110F3}"/>
              </a:ext>
            </a:extLst>
          </p:cNvPr>
          <p:cNvSpPr txBox="1"/>
          <p:nvPr/>
        </p:nvSpPr>
        <p:spPr>
          <a:xfrm>
            <a:off x="1571757" y="1214137"/>
            <a:ext cx="39624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생각 열기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grpSp>
        <p:nvGrpSpPr>
          <p:cNvPr id="23" name="그룹 1013">
            <a:extLst>
              <a:ext uri="{FF2B5EF4-FFF2-40B4-BE49-F238E27FC236}">
                <a16:creationId xmlns:a16="http://schemas.microsoft.com/office/drawing/2014/main" id="{EA7C8EFE-DA03-4D4D-881E-65992E60C674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24" name="Object 40">
              <a:extLst>
                <a:ext uri="{FF2B5EF4-FFF2-40B4-BE49-F238E27FC236}">
                  <a16:creationId xmlns:a16="http://schemas.microsoft.com/office/drawing/2014/main" id="{C911414B-8B30-417F-9D54-C65D14396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grpSp>
        <p:nvGrpSpPr>
          <p:cNvPr id="59" name="그룹 1004">
            <a:extLst>
              <a:ext uri="{FF2B5EF4-FFF2-40B4-BE49-F238E27FC236}">
                <a16:creationId xmlns:a16="http://schemas.microsoft.com/office/drawing/2014/main" id="{22571C99-1710-4233-A619-99F4B4907AFD}"/>
              </a:ext>
            </a:extLst>
          </p:cNvPr>
          <p:cNvGrpSpPr/>
          <p:nvPr/>
        </p:nvGrpSpPr>
        <p:grpSpPr>
          <a:xfrm>
            <a:off x="376092" y="9123168"/>
            <a:ext cx="421562" cy="213719"/>
            <a:chOff x="376092" y="9123168"/>
            <a:chExt cx="421562" cy="213719"/>
          </a:xfrm>
        </p:grpSpPr>
        <p:pic>
          <p:nvPicPr>
            <p:cNvPr id="60" name="Object 14">
              <a:extLst>
                <a:ext uri="{FF2B5EF4-FFF2-40B4-BE49-F238E27FC236}">
                  <a16:creationId xmlns:a16="http://schemas.microsoft.com/office/drawing/2014/main" id="{959E179D-F403-4292-8B20-557CCC9AC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520000">
              <a:off x="376092" y="9123168"/>
              <a:ext cx="421562" cy="213719"/>
            </a:xfrm>
            <a:prstGeom prst="rect">
              <a:avLst/>
            </a:prstGeom>
          </p:spPr>
        </p:pic>
      </p:grpSp>
      <p:grpSp>
        <p:nvGrpSpPr>
          <p:cNvPr id="64" name="그룹 1006">
            <a:extLst>
              <a:ext uri="{FF2B5EF4-FFF2-40B4-BE49-F238E27FC236}">
                <a16:creationId xmlns:a16="http://schemas.microsoft.com/office/drawing/2014/main" id="{E3900196-3551-4917-80D2-EC5D1BFA7777}"/>
              </a:ext>
            </a:extLst>
          </p:cNvPr>
          <p:cNvGrpSpPr/>
          <p:nvPr/>
        </p:nvGrpSpPr>
        <p:grpSpPr>
          <a:xfrm>
            <a:off x="17703014" y="1344456"/>
            <a:ext cx="406604" cy="206136"/>
            <a:chOff x="17703014" y="1344456"/>
            <a:chExt cx="406604" cy="206136"/>
          </a:xfrm>
        </p:grpSpPr>
        <p:pic>
          <p:nvPicPr>
            <p:cNvPr id="65" name="Object 21">
              <a:extLst>
                <a:ext uri="{FF2B5EF4-FFF2-40B4-BE49-F238E27FC236}">
                  <a16:creationId xmlns:a16="http://schemas.microsoft.com/office/drawing/2014/main" id="{28B86CA7-1379-42A5-B6B3-AD62242B5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7320000">
              <a:off x="17703014" y="1344456"/>
              <a:ext cx="406604" cy="206136"/>
            </a:xfrm>
            <a:prstGeom prst="rect">
              <a:avLst/>
            </a:prstGeom>
          </p:spPr>
        </p:pic>
      </p:grpSp>
      <p:sp>
        <p:nvSpPr>
          <p:cNvPr id="26" name="object 7">
            <a:extLst>
              <a:ext uri="{FF2B5EF4-FFF2-40B4-BE49-F238E27FC236}">
                <a16:creationId xmlns:a16="http://schemas.microsoft.com/office/drawing/2014/main" id="{4AF87D65-A1DF-43D9-BBD7-8F21A7091416}"/>
              </a:ext>
            </a:extLst>
          </p:cNvPr>
          <p:cNvSpPr txBox="1">
            <a:spLocks/>
          </p:cNvSpPr>
          <p:nvPr/>
        </p:nvSpPr>
        <p:spPr>
          <a:xfrm>
            <a:off x="1676400" y="2095500"/>
            <a:ext cx="14478000" cy="148412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>
            <a:lvl1pPr>
              <a:defRPr sz="7950" b="0" i="0">
                <a:solidFill>
                  <a:srgbClr val="9485EA"/>
                </a:solidFill>
                <a:latin typeface="Sandoll 격동고딕"/>
                <a:ea typeface="+mj-ea"/>
                <a:cs typeface="Sandoll 격동고딕"/>
              </a:defRPr>
            </a:lvl1pPr>
          </a:lstStyle>
          <a:p>
            <a:pPr defTabSz="1371600" fontAlgn="base">
              <a:lnSpc>
                <a:spcPct val="120000"/>
              </a:lnSpc>
              <a:spcBef>
                <a:spcPts val="900"/>
              </a:spcBef>
              <a:defRPr/>
            </a:pPr>
            <a:r>
              <a:rPr lang="en-US" altLang="ko-KR" sz="48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“</a:t>
            </a:r>
            <a:r>
              <a:rPr lang="ko-KR" altLang="en-US" sz="48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인간이 발생시킨 온실가스의 </a:t>
            </a:r>
            <a:r>
              <a:rPr lang="en-US" altLang="ko-KR" sz="88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¼</a:t>
            </a:r>
            <a:r>
              <a:rPr lang="ko-KR" altLang="en-US" sz="48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은 음식에서 온다</a:t>
            </a:r>
            <a:r>
              <a:rPr lang="en-US" altLang="ko-KR" sz="48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.” </a:t>
            </a:r>
          </a:p>
        </p:txBody>
      </p:sp>
      <p:pic>
        <p:nvPicPr>
          <p:cNvPr id="2052" name="Picture 4" descr="thumbnail">
            <a:extLst>
              <a:ext uri="{FF2B5EF4-FFF2-40B4-BE49-F238E27FC236}">
                <a16:creationId xmlns:a16="http://schemas.microsoft.com/office/drawing/2014/main" id="{4087B3EC-5A53-ADBC-25EF-89366405A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95700"/>
            <a:ext cx="9525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011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0889" y="457143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sp>
        <p:nvSpPr>
          <p:cNvPr id="13" name="Object 50">
            <a:extLst>
              <a:ext uri="{FF2B5EF4-FFF2-40B4-BE49-F238E27FC236}">
                <a16:creationId xmlns:a16="http://schemas.microsoft.com/office/drawing/2014/main" id="{8482EB1B-628D-4371-A6F0-8F60BE6110F3}"/>
              </a:ext>
            </a:extLst>
          </p:cNvPr>
          <p:cNvSpPr txBox="1"/>
          <p:nvPr/>
        </p:nvSpPr>
        <p:spPr>
          <a:xfrm>
            <a:off x="1524000" y="1405979"/>
            <a:ext cx="39624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생각 열기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grpSp>
        <p:nvGrpSpPr>
          <p:cNvPr id="23" name="그룹 1013">
            <a:extLst>
              <a:ext uri="{FF2B5EF4-FFF2-40B4-BE49-F238E27FC236}">
                <a16:creationId xmlns:a16="http://schemas.microsoft.com/office/drawing/2014/main" id="{EA7C8EFE-DA03-4D4D-881E-65992E60C674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24" name="Object 40">
              <a:extLst>
                <a:ext uri="{FF2B5EF4-FFF2-40B4-BE49-F238E27FC236}">
                  <a16:creationId xmlns:a16="http://schemas.microsoft.com/office/drawing/2014/main" id="{C911414B-8B30-417F-9D54-C65D14396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grpSp>
        <p:nvGrpSpPr>
          <p:cNvPr id="90" name="그룹 1006">
            <a:extLst>
              <a:ext uri="{FF2B5EF4-FFF2-40B4-BE49-F238E27FC236}">
                <a16:creationId xmlns:a16="http://schemas.microsoft.com/office/drawing/2014/main" id="{F8C544AD-A4A8-4DA1-843D-07F84B260736}"/>
              </a:ext>
            </a:extLst>
          </p:cNvPr>
          <p:cNvGrpSpPr/>
          <p:nvPr/>
        </p:nvGrpSpPr>
        <p:grpSpPr>
          <a:xfrm>
            <a:off x="17703014" y="1344456"/>
            <a:ext cx="406604" cy="206136"/>
            <a:chOff x="17703014" y="1344456"/>
            <a:chExt cx="406604" cy="206136"/>
          </a:xfrm>
        </p:grpSpPr>
        <p:pic>
          <p:nvPicPr>
            <p:cNvPr id="91" name="Object 21">
              <a:extLst>
                <a:ext uri="{FF2B5EF4-FFF2-40B4-BE49-F238E27FC236}">
                  <a16:creationId xmlns:a16="http://schemas.microsoft.com/office/drawing/2014/main" id="{84E7A328-CAD0-4770-B32D-7D09B0A1D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7320000">
              <a:off x="17703014" y="1344456"/>
              <a:ext cx="406604" cy="206136"/>
            </a:xfrm>
            <a:prstGeom prst="rect">
              <a:avLst/>
            </a:prstGeom>
          </p:spPr>
        </p:pic>
      </p:grpSp>
      <p:sp>
        <p:nvSpPr>
          <p:cNvPr id="18" name="object 7">
            <a:extLst>
              <a:ext uri="{FF2B5EF4-FFF2-40B4-BE49-F238E27FC236}">
                <a16:creationId xmlns:a16="http://schemas.microsoft.com/office/drawing/2014/main" id="{397CB4CE-0CA6-45B9-9308-7B5D845364C1}"/>
              </a:ext>
            </a:extLst>
          </p:cNvPr>
          <p:cNvSpPr txBox="1">
            <a:spLocks/>
          </p:cNvSpPr>
          <p:nvPr/>
        </p:nvSpPr>
        <p:spPr>
          <a:xfrm>
            <a:off x="2743200" y="2476500"/>
            <a:ext cx="16802100" cy="75168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>
            <a:lvl1pPr>
              <a:defRPr sz="7950" b="0" i="0">
                <a:solidFill>
                  <a:srgbClr val="9485EA"/>
                </a:solidFill>
                <a:latin typeface="Sandoll 격동고딕"/>
                <a:ea typeface="+mj-ea"/>
                <a:cs typeface="Sandoll 격동고딕"/>
              </a:defRPr>
            </a:lvl1pPr>
          </a:lstStyle>
          <a:p>
            <a:pPr defTabSz="1371600" fontAlgn="base">
              <a:lnSpc>
                <a:spcPct val="120000"/>
              </a:lnSpc>
              <a:spcBef>
                <a:spcPts val="900"/>
              </a:spcBef>
              <a:defRPr/>
            </a:pPr>
            <a:r>
              <a:rPr lang="ko-KR" altLang="en-US" sz="44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우리가 먹는 매끼 식사마다 탄소가 배출되고 있다는 사실</a:t>
            </a:r>
            <a:r>
              <a:rPr lang="en-US" altLang="ko-KR" sz="4400" b="1" dirty="0">
                <a:solidFill>
                  <a:srgbClr val="3B4DAB"/>
                </a:solidFill>
                <a:latin typeface="맑은 고딕" panose="020B0503020000020004" pitchFamily="50" charset="-127"/>
              </a:rPr>
              <a:t>!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52195A1D-A14D-49AC-9D90-9B2E4E7449F0}"/>
              </a:ext>
            </a:extLst>
          </p:cNvPr>
          <p:cNvGrpSpPr/>
          <p:nvPr/>
        </p:nvGrpSpPr>
        <p:grpSpPr>
          <a:xfrm>
            <a:off x="800100" y="1543050"/>
            <a:ext cx="514350" cy="514350"/>
            <a:chOff x="746125" y="1089025"/>
            <a:chExt cx="342900" cy="342900"/>
          </a:xfrm>
        </p:grpSpPr>
        <p:pic>
          <p:nvPicPr>
            <p:cNvPr id="29" name="object 4">
              <a:extLst>
                <a:ext uri="{FF2B5EF4-FFF2-40B4-BE49-F238E27FC236}">
                  <a16:creationId xmlns:a16="http://schemas.microsoft.com/office/drawing/2014/main" id="{94A1F9EA-21B7-48EE-9696-F9328EAB805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6125" y="1089025"/>
              <a:ext cx="342900" cy="342900"/>
            </a:xfrm>
            <a:prstGeom prst="rect">
              <a:avLst/>
            </a:prstGeom>
          </p:spPr>
        </p:pic>
        <p:sp>
          <p:nvSpPr>
            <p:cNvPr id="30" name="object 5">
              <a:extLst>
                <a:ext uri="{FF2B5EF4-FFF2-40B4-BE49-F238E27FC236}">
                  <a16:creationId xmlns:a16="http://schemas.microsoft.com/office/drawing/2014/main" id="{30F6CAFA-79E1-4C2A-9C79-5E46B9648D8E}"/>
                </a:ext>
              </a:extLst>
            </p:cNvPr>
            <p:cNvSpPr/>
            <p:nvPr/>
          </p:nvSpPr>
          <p:spPr>
            <a:xfrm>
              <a:off x="762000" y="1104900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136525" y="0"/>
                  </a:moveTo>
                  <a:lnTo>
                    <a:pt x="93372" y="6960"/>
                  </a:lnTo>
                  <a:lnTo>
                    <a:pt x="55895" y="26341"/>
                  </a:lnTo>
                  <a:lnTo>
                    <a:pt x="26341" y="55895"/>
                  </a:lnTo>
                  <a:lnTo>
                    <a:pt x="6960" y="93372"/>
                  </a:lnTo>
                  <a:lnTo>
                    <a:pt x="0" y="136525"/>
                  </a:lnTo>
                  <a:lnTo>
                    <a:pt x="6960" y="179677"/>
                  </a:lnTo>
                  <a:lnTo>
                    <a:pt x="26341" y="217154"/>
                  </a:lnTo>
                  <a:lnTo>
                    <a:pt x="55895" y="246708"/>
                  </a:lnTo>
                  <a:lnTo>
                    <a:pt x="93372" y="266089"/>
                  </a:lnTo>
                  <a:lnTo>
                    <a:pt x="136525" y="273050"/>
                  </a:lnTo>
                  <a:lnTo>
                    <a:pt x="179677" y="266089"/>
                  </a:lnTo>
                  <a:lnTo>
                    <a:pt x="217154" y="246708"/>
                  </a:lnTo>
                  <a:lnTo>
                    <a:pt x="246708" y="217154"/>
                  </a:lnTo>
                  <a:lnTo>
                    <a:pt x="266089" y="179677"/>
                  </a:lnTo>
                  <a:lnTo>
                    <a:pt x="273050" y="136525"/>
                  </a:lnTo>
                  <a:lnTo>
                    <a:pt x="266089" y="93372"/>
                  </a:lnTo>
                  <a:lnTo>
                    <a:pt x="246708" y="55895"/>
                  </a:lnTo>
                  <a:lnTo>
                    <a:pt x="217154" y="26341"/>
                  </a:lnTo>
                  <a:lnTo>
                    <a:pt x="179677" y="6960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rgbClr val="A06B4D"/>
            </a:solidFill>
          </p:spPr>
          <p:txBody>
            <a:bodyPr wrap="square" lIns="0" tIns="0" rIns="0" bIns="0" rtlCol="0"/>
            <a:lstStyle/>
            <a:p>
              <a:pPr defTabSz="1371600">
                <a:defRPr/>
              </a:pPr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object 6">
              <a:extLst>
                <a:ext uri="{FF2B5EF4-FFF2-40B4-BE49-F238E27FC236}">
                  <a16:creationId xmlns:a16="http://schemas.microsoft.com/office/drawing/2014/main" id="{81E53FAF-D9B0-4DB2-99CC-AA1793306DB9}"/>
                </a:ext>
              </a:extLst>
            </p:cNvPr>
            <p:cNvSpPr/>
            <p:nvPr/>
          </p:nvSpPr>
          <p:spPr>
            <a:xfrm>
              <a:off x="933538" y="1137703"/>
              <a:ext cx="76200" cy="94615"/>
            </a:xfrm>
            <a:custGeom>
              <a:avLst/>
              <a:gdLst/>
              <a:ahLst/>
              <a:cxnLst/>
              <a:rect l="l" t="t" r="r" b="b"/>
              <a:pathLst>
                <a:path w="76200" h="94615">
                  <a:moveTo>
                    <a:pt x="57378" y="36093"/>
                  </a:moveTo>
                  <a:lnTo>
                    <a:pt x="29756" y="4927"/>
                  </a:lnTo>
                  <a:lnTo>
                    <a:pt x="21653" y="0"/>
                  </a:lnTo>
                  <a:lnTo>
                    <a:pt x="19621" y="76"/>
                  </a:lnTo>
                  <a:lnTo>
                    <a:pt x="0" y="13385"/>
                  </a:lnTo>
                  <a:lnTo>
                    <a:pt x="596" y="18554"/>
                  </a:lnTo>
                  <a:lnTo>
                    <a:pt x="4368" y="20243"/>
                  </a:lnTo>
                  <a:lnTo>
                    <a:pt x="14998" y="26670"/>
                  </a:lnTo>
                  <a:lnTo>
                    <a:pt x="23469" y="34531"/>
                  </a:lnTo>
                  <a:lnTo>
                    <a:pt x="29832" y="42545"/>
                  </a:lnTo>
                  <a:lnTo>
                    <a:pt x="34124" y="49403"/>
                  </a:lnTo>
                  <a:lnTo>
                    <a:pt x="35661" y="52171"/>
                  </a:lnTo>
                  <a:lnTo>
                    <a:pt x="39268" y="52844"/>
                  </a:lnTo>
                  <a:lnTo>
                    <a:pt x="56743" y="38887"/>
                  </a:lnTo>
                  <a:lnTo>
                    <a:pt x="57378" y="36093"/>
                  </a:lnTo>
                  <a:close/>
                </a:path>
                <a:path w="76200" h="94615">
                  <a:moveTo>
                    <a:pt x="76111" y="74485"/>
                  </a:moveTo>
                  <a:lnTo>
                    <a:pt x="70421" y="68795"/>
                  </a:lnTo>
                  <a:lnTo>
                    <a:pt x="56400" y="68795"/>
                  </a:lnTo>
                  <a:lnTo>
                    <a:pt x="50711" y="74485"/>
                  </a:lnTo>
                  <a:lnTo>
                    <a:pt x="50711" y="88506"/>
                  </a:lnTo>
                  <a:lnTo>
                    <a:pt x="56400" y="94195"/>
                  </a:lnTo>
                  <a:lnTo>
                    <a:pt x="70421" y="94195"/>
                  </a:lnTo>
                  <a:lnTo>
                    <a:pt x="76111" y="88506"/>
                  </a:lnTo>
                  <a:lnTo>
                    <a:pt x="76111" y="81495"/>
                  </a:lnTo>
                  <a:lnTo>
                    <a:pt x="76111" y="74485"/>
                  </a:lnTo>
                  <a:close/>
                </a:path>
              </a:pathLst>
            </a:custGeom>
            <a:solidFill>
              <a:srgbClr val="F8F2EF"/>
            </a:solidFill>
          </p:spPr>
          <p:txBody>
            <a:bodyPr wrap="square" lIns="0" tIns="0" rIns="0" bIns="0" rtlCol="0"/>
            <a:lstStyle/>
            <a:p>
              <a:pPr defTabSz="1371600">
                <a:defRPr/>
              </a:pPr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010CEE7-4B20-494D-A284-D1678F6A1382}"/>
              </a:ext>
            </a:extLst>
          </p:cNvPr>
          <p:cNvGrpSpPr/>
          <p:nvPr/>
        </p:nvGrpSpPr>
        <p:grpSpPr>
          <a:xfrm>
            <a:off x="5484125" y="3342444"/>
            <a:ext cx="11141654" cy="6011897"/>
            <a:chOff x="3505200" y="1972526"/>
            <a:chExt cx="7427769" cy="4007931"/>
          </a:xfrm>
        </p:grpSpPr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50359BAE-D73B-4EB9-9F8B-E046B6027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5200" y="3008657"/>
              <a:ext cx="7427769" cy="2971800"/>
            </a:xfrm>
            <a:custGeom>
              <a:avLst/>
              <a:gdLst>
                <a:gd name="T0" fmla="*/ 144 w 3198"/>
                <a:gd name="T1" fmla="*/ 0 h 1857"/>
                <a:gd name="T2" fmla="*/ 3054 w 3198"/>
                <a:gd name="T3" fmla="*/ 0 h 1857"/>
                <a:gd name="T4" fmla="*/ 3198 w 3198"/>
                <a:gd name="T5" fmla="*/ 144 h 1857"/>
                <a:gd name="T6" fmla="*/ 3198 w 3198"/>
                <a:gd name="T7" fmla="*/ 1713 h 1857"/>
                <a:gd name="T8" fmla="*/ 3054 w 3198"/>
                <a:gd name="T9" fmla="*/ 1857 h 1857"/>
                <a:gd name="T10" fmla="*/ 144 w 3198"/>
                <a:gd name="T11" fmla="*/ 1857 h 1857"/>
                <a:gd name="T12" fmla="*/ 0 w 3198"/>
                <a:gd name="T13" fmla="*/ 1713 h 1857"/>
                <a:gd name="T14" fmla="*/ 0 w 3198"/>
                <a:gd name="T15" fmla="*/ 144 h 1857"/>
                <a:gd name="T16" fmla="*/ 144 w 3198"/>
                <a:gd name="T17" fmla="*/ 0 h 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8" h="1857">
                  <a:moveTo>
                    <a:pt x="144" y="0"/>
                  </a:moveTo>
                  <a:cubicBezTo>
                    <a:pt x="3054" y="0"/>
                    <a:pt x="3054" y="0"/>
                    <a:pt x="3054" y="0"/>
                  </a:cubicBezTo>
                  <a:cubicBezTo>
                    <a:pt x="3134" y="0"/>
                    <a:pt x="3198" y="65"/>
                    <a:pt x="3198" y="144"/>
                  </a:cubicBezTo>
                  <a:cubicBezTo>
                    <a:pt x="3198" y="1713"/>
                    <a:pt x="3198" y="1713"/>
                    <a:pt x="3198" y="1713"/>
                  </a:cubicBezTo>
                  <a:cubicBezTo>
                    <a:pt x="3198" y="1793"/>
                    <a:pt x="3134" y="1857"/>
                    <a:pt x="3054" y="1857"/>
                  </a:cubicBezTo>
                  <a:cubicBezTo>
                    <a:pt x="144" y="1857"/>
                    <a:pt x="144" y="1857"/>
                    <a:pt x="144" y="1857"/>
                  </a:cubicBezTo>
                  <a:cubicBezTo>
                    <a:pt x="64" y="1857"/>
                    <a:pt x="0" y="1793"/>
                    <a:pt x="0" y="171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65"/>
                    <a:pt x="64" y="0"/>
                    <a:pt x="1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4" name="Oval 9">
              <a:extLst>
                <a:ext uri="{FF2B5EF4-FFF2-40B4-BE49-F238E27FC236}">
                  <a16:creationId xmlns:a16="http://schemas.microsoft.com/office/drawing/2014/main" id="{7BA3708A-ED87-4688-92B9-ABDADC74E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3800" y="2339920"/>
              <a:ext cx="166447" cy="169160"/>
            </a:xfrm>
            <a:prstGeom prst="ellipse">
              <a:avLst/>
            </a:prstGeom>
            <a:solidFill>
              <a:srgbClr val="BA8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5" name="Oval 10">
              <a:extLst>
                <a:ext uri="{FF2B5EF4-FFF2-40B4-BE49-F238E27FC236}">
                  <a16:creationId xmlns:a16="http://schemas.microsoft.com/office/drawing/2014/main" id="{1851C124-2331-46CB-ACA5-0AB0296F9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368" y="2358422"/>
              <a:ext cx="147953" cy="150658"/>
            </a:xfrm>
            <a:prstGeom prst="ellipse">
              <a:avLst/>
            </a:prstGeom>
            <a:solidFill>
              <a:srgbClr val="705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67615864-3DC6-47E3-B7C4-9F4822A43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072" y="1972526"/>
              <a:ext cx="81903" cy="512766"/>
            </a:xfrm>
            <a:custGeom>
              <a:avLst/>
              <a:gdLst>
                <a:gd name="T0" fmla="*/ 7 w 31"/>
                <a:gd name="T1" fmla="*/ 0 h 194"/>
                <a:gd name="T2" fmla="*/ 25 w 31"/>
                <a:gd name="T3" fmla="*/ 0 h 194"/>
                <a:gd name="T4" fmla="*/ 31 w 31"/>
                <a:gd name="T5" fmla="*/ 6 h 194"/>
                <a:gd name="T6" fmla="*/ 31 w 31"/>
                <a:gd name="T7" fmla="*/ 187 h 194"/>
                <a:gd name="T8" fmla="*/ 25 w 31"/>
                <a:gd name="T9" fmla="*/ 194 h 194"/>
                <a:gd name="T10" fmla="*/ 7 w 31"/>
                <a:gd name="T11" fmla="*/ 194 h 194"/>
                <a:gd name="T12" fmla="*/ 0 w 31"/>
                <a:gd name="T13" fmla="*/ 187 h 194"/>
                <a:gd name="T14" fmla="*/ 0 w 31"/>
                <a:gd name="T15" fmla="*/ 6 h 194"/>
                <a:gd name="T16" fmla="*/ 7 w 31"/>
                <a:gd name="T1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94">
                  <a:moveTo>
                    <a:pt x="7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31" y="3"/>
                    <a:pt x="31" y="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91"/>
                    <a:pt x="28" y="194"/>
                    <a:pt x="25" y="194"/>
                  </a:cubicBezTo>
                  <a:cubicBezTo>
                    <a:pt x="7" y="194"/>
                    <a:pt x="7" y="194"/>
                    <a:pt x="7" y="194"/>
                  </a:cubicBezTo>
                  <a:cubicBezTo>
                    <a:pt x="3" y="194"/>
                    <a:pt x="0" y="191"/>
                    <a:pt x="0" y="18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9A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15A9934C-2DA7-48DC-9B0C-7DCB0CCEB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02" y="1972526"/>
              <a:ext cx="42272" cy="507479"/>
            </a:xfrm>
            <a:custGeom>
              <a:avLst/>
              <a:gdLst>
                <a:gd name="T0" fmla="*/ 1 w 16"/>
                <a:gd name="T1" fmla="*/ 0 h 192"/>
                <a:gd name="T2" fmla="*/ 0 w 16"/>
                <a:gd name="T3" fmla="*/ 0 h 192"/>
                <a:gd name="T4" fmla="*/ 0 w 16"/>
                <a:gd name="T5" fmla="*/ 192 h 192"/>
                <a:gd name="T6" fmla="*/ 8 w 16"/>
                <a:gd name="T7" fmla="*/ 192 h 192"/>
                <a:gd name="T8" fmla="*/ 16 w 16"/>
                <a:gd name="T9" fmla="*/ 182 h 192"/>
                <a:gd name="T10" fmla="*/ 16 w 16"/>
                <a:gd name="T11" fmla="*/ 12 h 192"/>
                <a:gd name="T12" fmla="*/ 1 w 16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9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13" y="190"/>
                    <a:pt x="16" y="186"/>
                    <a:pt x="16" y="18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5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8" name="Oval 13">
              <a:extLst>
                <a:ext uri="{FF2B5EF4-FFF2-40B4-BE49-F238E27FC236}">
                  <a16:creationId xmlns:a16="http://schemas.microsoft.com/office/drawing/2014/main" id="{930E1872-B2F7-451D-9E9D-694627AF1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6577" y="2339920"/>
              <a:ext cx="166447" cy="169160"/>
            </a:xfrm>
            <a:prstGeom prst="ellipse">
              <a:avLst/>
            </a:prstGeom>
            <a:solidFill>
              <a:srgbClr val="BA8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9" name="Oval 14">
              <a:extLst>
                <a:ext uri="{FF2B5EF4-FFF2-40B4-BE49-F238E27FC236}">
                  <a16:creationId xmlns:a16="http://schemas.microsoft.com/office/drawing/2014/main" id="{47388E55-83BE-43DD-B0DD-5AD3F806E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4503" y="2358422"/>
              <a:ext cx="150595" cy="150658"/>
            </a:xfrm>
            <a:prstGeom prst="ellipse">
              <a:avLst/>
            </a:prstGeom>
            <a:solidFill>
              <a:srgbClr val="705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06E49456-51BE-4FDA-9DB8-7A6B2C02B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849" y="1972526"/>
              <a:ext cx="81903" cy="512766"/>
            </a:xfrm>
            <a:custGeom>
              <a:avLst/>
              <a:gdLst>
                <a:gd name="T0" fmla="*/ 7 w 31"/>
                <a:gd name="T1" fmla="*/ 0 h 194"/>
                <a:gd name="T2" fmla="*/ 25 w 31"/>
                <a:gd name="T3" fmla="*/ 0 h 194"/>
                <a:gd name="T4" fmla="*/ 31 w 31"/>
                <a:gd name="T5" fmla="*/ 6 h 194"/>
                <a:gd name="T6" fmla="*/ 31 w 31"/>
                <a:gd name="T7" fmla="*/ 187 h 194"/>
                <a:gd name="T8" fmla="*/ 25 w 31"/>
                <a:gd name="T9" fmla="*/ 194 h 194"/>
                <a:gd name="T10" fmla="*/ 7 w 31"/>
                <a:gd name="T11" fmla="*/ 194 h 194"/>
                <a:gd name="T12" fmla="*/ 0 w 31"/>
                <a:gd name="T13" fmla="*/ 187 h 194"/>
                <a:gd name="T14" fmla="*/ 0 w 31"/>
                <a:gd name="T15" fmla="*/ 6 h 194"/>
                <a:gd name="T16" fmla="*/ 7 w 31"/>
                <a:gd name="T1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94">
                  <a:moveTo>
                    <a:pt x="7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31" y="3"/>
                    <a:pt x="31" y="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91"/>
                    <a:pt x="28" y="194"/>
                    <a:pt x="25" y="194"/>
                  </a:cubicBezTo>
                  <a:cubicBezTo>
                    <a:pt x="7" y="194"/>
                    <a:pt x="7" y="194"/>
                    <a:pt x="7" y="194"/>
                  </a:cubicBezTo>
                  <a:cubicBezTo>
                    <a:pt x="3" y="194"/>
                    <a:pt x="0" y="191"/>
                    <a:pt x="0" y="18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9A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D5A96B6A-E731-4FA8-A15E-1BFC720C2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480" y="1972526"/>
              <a:ext cx="42272" cy="507479"/>
            </a:xfrm>
            <a:custGeom>
              <a:avLst/>
              <a:gdLst>
                <a:gd name="T0" fmla="*/ 1 w 16"/>
                <a:gd name="T1" fmla="*/ 0 h 192"/>
                <a:gd name="T2" fmla="*/ 0 w 16"/>
                <a:gd name="T3" fmla="*/ 0 h 192"/>
                <a:gd name="T4" fmla="*/ 0 w 16"/>
                <a:gd name="T5" fmla="*/ 192 h 192"/>
                <a:gd name="T6" fmla="*/ 7 w 16"/>
                <a:gd name="T7" fmla="*/ 192 h 192"/>
                <a:gd name="T8" fmla="*/ 16 w 16"/>
                <a:gd name="T9" fmla="*/ 182 h 192"/>
                <a:gd name="T10" fmla="*/ 16 w 16"/>
                <a:gd name="T11" fmla="*/ 12 h 192"/>
                <a:gd name="T12" fmla="*/ 1 w 16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9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7" y="192"/>
                    <a:pt x="7" y="192"/>
                    <a:pt x="7" y="192"/>
                  </a:cubicBezTo>
                  <a:cubicBezTo>
                    <a:pt x="13" y="190"/>
                    <a:pt x="16" y="186"/>
                    <a:pt x="16" y="18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5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2" name="Oval 17">
              <a:extLst>
                <a:ext uri="{FF2B5EF4-FFF2-40B4-BE49-F238E27FC236}">
                  <a16:creationId xmlns:a16="http://schemas.microsoft.com/office/drawing/2014/main" id="{0DC353BB-1183-44B9-AE0E-68F314921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9354" y="2339920"/>
              <a:ext cx="166447" cy="169160"/>
            </a:xfrm>
            <a:prstGeom prst="ellipse">
              <a:avLst/>
            </a:prstGeom>
            <a:solidFill>
              <a:srgbClr val="BA8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3" name="Oval 18">
              <a:extLst>
                <a:ext uri="{FF2B5EF4-FFF2-40B4-BE49-F238E27FC236}">
                  <a16:creationId xmlns:a16="http://schemas.microsoft.com/office/drawing/2014/main" id="{5000687F-DC46-468A-B0A3-7F691450F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280" y="2358422"/>
              <a:ext cx="150595" cy="150658"/>
            </a:xfrm>
            <a:prstGeom prst="ellipse">
              <a:avLst/>
            </a:prstGeom>
            <a:solidFill>
              <a:srgbClr val="705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CD96E87B-EF55-4184-B84F-99E0A2716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27" y="1972526"/>
              <a:ext cx="81903" cy="512766"/>
            </a:xfrm>
            <a:custGeom>
              <a:avLst/>
              <a:gdLst>
                <a:gd name="T0" fmla="*/ 6 w 31"/>
                <a:gd name="T1" fmla="*/ 0 h 194"/>
                <a:gd name="T2" fmla="*/ 25 w 31"/>
                <a:gd name="T3" fmla="*/ 0 h 194"/>
                <a:gd name="T4" fmla="*/ 31 w 31"/>
                <a:gd name="T5" fmla="*/ 6 h 194"/>
                <a:gd name="T6" fmla="*/ 31 w 31"/>
                <a:gd name="T7" fmla="*/ 187 h 194"/>
                <a:gd name="T8" fmla="*/ 25 w 31"/>
                <a:gd name="T9" fmla="*/ 194 h 194"/>
                <a:gd name="T10" fmla="*/ 6 w 31"/>
                <a:gd name="T11" fmla="*/ 194 h 194"/>
                <a:gd name="T12" fmla="*/ 0 w 31"/>
                <a:gd name="T13" fmla="*/ 187 h 194"/>
                <a:gd name="T14" fmla="*/ 0 w 31"/>
                <a:gd name="T15" fmla="*/ 6 h 194"/>
                <a:gd name="T16" fmla="*/ 6 w 31"/>
                <a:gd name="T1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94">
                  <a:moveTo>
                    <a:pt x="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31" y="3"/>
                    <a:pt x="31" y="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91"/>
                    <a:pt x="28" y="194"/>
                    <a:pt x="25" y="194"/>
                  </a:cubicBezTo>
                  <a:cubicBezTo>
                    <a:pt x="6" y="194"/>
                    <a:pt x="6" y="194"/>
                    <a:pt x="6" y="194"/>
                  </a:cubicBezTo>
                  <a:cubicBezTo>
                    <a:pt x="3" y="194"/>
                    <a:pt x="0" y="191"/>
                    <a:pt x="0" y="18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9A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137C421A-88BC-47E0-98D9-7FB0B15D4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615" y="1972526"/>
              <a:ext cx="44914" cy="507479"/>
            </a:xfrm>
            <a:custGeom>
              <a:avLst/>
              <a:gdLst>
                <a:gd name="T0" fmla="*/ 2 w 17"/>
                <a:gd name="T1" fmla="*/ 0 h 192"/>
                <a:gd name="T2" fmla="*/ 0 w 17"/>
                <a:gd name="T3" fmla="*/ 0 h 192"/>
                <a:gd name="T4" fmla="*/ 0 w 17"/>
                <a:gd name="T5" fmla="*/ 192 h 192"/>
                <a:gd name="T6" fmla="*/ 8 w 17"/>
                <a:gd name="T7" fmla="*/ 192 h 192"/>
                <a:gd name="T8" fmla="*/ 17 w 17"/>
                <a:gd name="T9" fmla="*/ 182 h 192"/>
                <a:gd name="T10" fmla="*/ 17 w 17"/>
                <a:gd name="T11" fmla="*/ 12 h 192"/>
                <a:gd name="T12" fmla="*/ 2 w 17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9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13" y="190"/>
                    <a:pt x="17" y="186"/>
                    <a:pt x="17" y="18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5"/>
                    <a:pt x="10" y="0"/>
                    <a:pt x="2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6" name="Oval 21">
              <a:extLst>
                <a:ext uri="{FF2B5EF4-FFF2-40B4-BE49-F238E27FC236}">
                  <a16:creationId xmlns:a16="http://schemas.microsoft.com/office/drawing/2014/main" id="{9E6EAD96-54E5-4BAE-B2B2-534EDD1EA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9200" y="2339920"/>
              <a:ext cx="166447" cy="169160"/>
            </a:xfrm>
            <a:prstGeom prst="ellipse">
              <a:avLst/>
            </a:prstGeom>
            <a:solidFill>
              <a:srgbClr val="BA8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7" name="Oval 22">
              <a:extLst>
                <a:ext uri="{FF2B5EF4-FFF2-40B4-BE49-F238E27FC236}">
                  <a16:creationId xmlns:a16="http://schemas.microsoft.com/office/drawing/2014/main" id="{95F59945-5269-453D-93E7-3519E31EE3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7126" y="2358422"/>
              <a:ext cx="150595" cy="150658"/>
            </a:xfrm>
            <a:prstGeom prst="ellipse">
              <a:avLst/>
            </a:prstGeom>
            <a:solidFill>
              <a:srgbClr val="705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B4477921-7FDB-4CDF-B6A3-CD751A523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1472" y="1972526"/>
              <a:ext cx="81903" cy="512766"/>
            </a:xfrm>
            <a:custGeom>
              <a:avLst/>
              <a:gdLst>
                <a:gd name="T0" fmla="*/ 6 w 31"/>
                <a:gd name="T1" fmla="*/ 0 h 194"/>
                <a:gd name="T2" fmla="*/ 25 w 31"/>
                <a:gd name="T3" fmla="*/ 0 h 194"/>
                <a:gd name="T4" fmla="*/ 31 w 31"/>
                <a:gd name="T5" fmla="*/ 6 h 194"/>
                <a:gd name="T6" fmla="*/ 31 w 31"/>
                <a:gd name="T7" fmla="*/ 187 h 194"/>
                <a:gd name="T8" fmla="*/ 25 w 31"/>
                <a:gd name="T9" fmla="*/ 194 h 194"/>
                <a:gd name="T10" fmla="*/ 6 w 31"/>
                <a:gd name="T11" fmla="*/ 194 h 194"/>
                <a:gd name="T12" fmla="*/ 0 w 31"/>
                <a:gd name="T13" fmla="*/ 187 h 194"/>
                <a:gd name="T14" fmla="*/ 0 w 31"/>
                <a:gd name="T15" fmla="*/ 6 h 194"/>
                <a:gd name="T16" fmla="*/ 6 w 31"/>
                <a:gd name="T1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94">
                  <a:moveTo>
                    <a:pt x="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31" y="3"/>
                    <a:pt x="31" y="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91"/>
                    <a:pt x="28" y="194"/>
                    <a:pt x="25" y="194"/>
                  </a:cubicBezTo>
                  <a:cubicBezTo>
                    <a:pt x="6" y="194"/>
                    <a:pt x="6" y="194"/>
                    <a:pt x="6" y="194"/>
                  </a:cubicBezTo>
                  <a:cubicBezTo>
                    <a:pt x="3" y="194"/>
                    <a:pt x="0" y="191"/>
                    <a:pt x="0" y="18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9A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9" name="Freeform 24">
              <a:extLst>
                <a:ext uri="{FF2B5EF4-FFF2-40B4-BE49-F238E27FC236}">
                  <a16:creationId xmlns:a16="http://schemas.microsoft.com/office/drawing/2014/main" id="{7551A693-92BD-454D-BBE1-E86887E4E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461" y="1972526"/>
              <a:ext cx="44914" cy="507479"/>
            </a:xfrm>
            <a:custGeom>
              <a:avLst/>
              <a:gdLst>
                <a:gd name="T0" fmla="*/ 1 w 17"/>
                <a:gd name="T1" fmla="*/ 0 h 192"/>
                <a:gd name="T2" fmla="*/ 0 w 17"/>
                <a:gd name="T3" fmla="*/ 0 h 192"/>
                <a:gd name="T4" fmla="*/ 0 w 17"/>
                <a:gd name="T5" fmla="*/ 192 h 192"/>
                <a:gd name="T6" fmla="*/ 8 w 17"/>
                <a:gd name="T7" fmla="*/ 192 h 192"/>
                <a:gd name="T8" fmla="*/ 17 w 17"/>
                <a:gd name="T9" fmla="*/ 182 h 192"/>
                <a:gd name="T10" fmla="*/ 17 w 17"/>
                <a:gd name="T11" fmla="*/ 12 h 192"/>
                <a:gd name="T12" fmla="*/ 1 w 17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9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13" y="190"/>
                    <a:pt x="17" y="186"/>
                    <a:pt x="17" y="18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5"/>
                    <a:pt x="10" y="0"/>
                    <a:pt x="1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0" name="Oval 25">
              <a:extLst>
                <a:ext uri="{FF2B5EF4-FFF2-40B4-BE49-F238E27FC236}">
                  <a16:creationId xmlns:a16="http://schemas.microsoft.com/office/drawing/2014/main" id="{EF792696-C2A3-4F3D-950C-23E5DD6FC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977" y="2339920"/>
              <a:ext cx="166447" cy="169160"/>
            </a:xfrm>
            <a:prstGeom prst="ellipse">
              <a:avLst/>
            </a:prstGeom>
            <a:solidFill>
              <a:srgbClr val="BA8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1" name="Oval 26">
              <a:extLst>
                <a:ext uri="{FF2B5EF4-FFF2-40B4-BE49-F238E27FC236}">
                  <a16:creationId xmlns:a16="http://schemas.microsoft.com/office/drawing/2014/main" id="{FE58E44B-4C8A-4AB6-8017-E6E851B90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9903" y="2358422"/>
              <a:ext cx="150595" cy="150658"/>
            </a:xfrm>
            <a:prstGeom prst="ellipse">
              <a:avLst/>
            </a:prstGeom>
            <a:solidFill>
              <a:srgbClr val="705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EF3BD301-D235-41B1-B42E-3F1C9B717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4250" y="1972526"/>
              <a:ext cx="81903" cy="512766"/>
            </a:xfrm>
            <a:custGeom>
              <a:avLst/>
              <a:gdLst>
                <a:gd name="T0" fmla="*/ 6 w 31"/>
                <a:gd name="T1" fmla="*/ 0 h 194"/>
                <a:gd name="T2" fmla="*/ 24 w 31"/>
                <a:gd name="T3" fmla="*/ 0 h 194"/>
                <a:gd name="T4" fmla="*/ 31 w 31"/>
                <a:gd name="T5" fmla="*/ 6 h 194"/>
                <a:gd name="T6" fmla="*/ 31 w 31"/>
                <a:gd name="T7" fmla="*/ 187 h 194"/>
                <a:gd name="T8" fmla="*/ 24 w 31"/>
                <a:gd name="T9" fmla="*/ 194 h 194"/>
                <a:gd name="T10" fmla="*/ 6 w 31"/>
                <a:gd name="T11" fmla="*/ 194 h 194"/>
                <a:gd name="T12" fmla="*/ 0 w 31"/>
                <a:gd name="T13" fmla="*/ 187 h 194"/>
                <a:gd name="T14" fmla="*/ 0 w 31"/>
                <a:gd name="T15" fmla="*/ 6 h 194"/>
                <a:gd name="T16" fmla="*/ 6 w 31"/>
                <a:gd name="T1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94">
                  <a:moveTo>
                    <a:pt x="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91"/>
                    <a:pt x="28" y="194"/>
                    <a:pt x="24" y="194"/>
                  </a:cubicBezTo>
                  <a:cubicBezTo>
                    <a:pt x="6" y="194"/>
                    <a:pt x="6" y="194"/>
                    <a:pt x="6" y="194"/>
                  </a:cubicBezTo>
                  <a:cubicBezTo>
                    <a:pt x="3" y="194"/>
                    <a:pt x="0" y="191"/>
                    <a:pt x="0" y="18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9A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D09B904D-1C3C-47AF-936A-3D19A360E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238" y="1972526"/>
              <a:ext cx="44914" cy="507479"/>
            </a:xfrm>
            <a:custGeom>
              <a:avLst/>
              <a:gdLst>
                <a:gd name="T0" fmla="*/ 1 w 17"/>
                <a:gd name="T1" fmla="*/ 0 h 192"/>
                <a:gd name="T2" fmla="*/ 0 w 17"/>
                <a:gd name="T3" fmla="*/ 0 h 192"/>
                <a:gd name="T4" fmla="*/ 0 w 17"/>
                <a:gd name="T5" fmla="*/ 192 h 192"/>
                <a:gd name="T6" fmla="*/ 8 w 17"/>
                <a:gd name="T7" fmla="*/ 192 h 192"/>
                <a:gd name="T8" fmla="*/ 17 w 17"/>
                <a:gd name="T9" fmla="*/ 182 h 192"/>
                <a:gd name="T10" fmla="*/ 17 w 17"/>
                <a:gd name="T11" fmla="*/ 12 h 192"/>
                <a:gd name="T12" fmla="*/ 1 w 17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9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13" y="190"/>
                    <a:pt x="17" y="186"/>
                    <a:pt x="17" y="18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5"/>
                    <a:pt x="10" y="0"/>
                    <a:pt x="1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4" name="Oval 29">
              <a:extLst>
                <a:ext uri="{FF2B5EF4-FFF2-40B4-BE49-F238E27FC236}">
                  <a16:creationId xmlns:a16="http://schemas.microsoft.com/office/drawing/2014/main" id="{0CC64F5B-C83C-479B-A83C-A68DF175A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4755" y="2339920"/>
              <a:ext cx="166447" cy="169160"/>
            </a:xfrm>
            <a:prstGeom prst="ellipse">
              <a:avLst/>
            </a:prstGeom>
            <a:solidFill>
              <a:srgbClr val="BA8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5" name="Oval 30">
              <a:extLst>
                <a:ext uri="{FF2B5EF4-FFF2-40B4-BE49-F238E27FC236}">
                  <a16:creationId xmlns:a16="http://schemas.microsoft.com/office/drawing/2014/main" id="{1ADA32C7-D581-4A90-AF86-2A383E184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2681" y="2358422"/>
              <a:ext cx="147953" cy="150658"/>
            </a:xfrm>
            <a:prstGeom prst="ellipse">
              <a:avLst/>
            </a:prstGeom>
            <a:solidFill>
              <a:srgbClr val="705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AE9F1196-B6FE-4231-9DB1-177D5AE72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027" y="1972526"/>
              <a:ext cx="81903" cy="512766"/>
            </a:xfrm>
            <a:custGeom>
              <a:avLst/>
              <a:gdLst>
                <a:gd name="T0" fmla="*/ 6 w 31"/>
                <a:gd name="T1" fmla="*/ 0 h 194"/>
                <a:gd name="T2" fmla="*/ 24 w 31"/>
                <a:gd name="T3" fmla="*/ 0 h 194"/>
                <a:gd name="T4" fmla="*/ 31 w 31"/>
                <a:gd name="T5" fmla="*/ 6 h 194"/>
                <a:gd name="T6" fmla="*/ 31 w 31"/>
                <a:gd name="T7" fmla="*/ 187 h 194"/>
                <a:gd name="T8" fmla="*/ 24 w 31"/>
                <a:gd name="T9" fmla="*/ 194 h 194"/>
                <a:gd name="T10" fmla="*/ 6 w 31"/>
                <a:gd name="T11" fmla="*/ 194 h 194"/>
                <a:gd name="T12" fmla="*/ 0 w 31"/>
                <a:gd name="T13" fmla="*/ 187 h 194"/>
                <a:gd name="T14" fmla="*/ 0 w 31"/>
                <a:gd name="T15" fmla="*/ 6 h 194"/>
                <a:gd name="T16" fmla="*/ 6 w 31"/>
                <a:gd name="T1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94">
                  <a:moveTo>
                    <a:pt x="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91"/>
                    <a:pt x="28" y="194"/>
                    <a:pt x="24" y="194"/>
                  </a:cubicBezTo>
                  <a:cubicBezTo>
                    <a:pt x="6" y="194"/>
                    <a:pt x="6" y="194"/>
                    <a:pt x="6" y="194"/>
                  </a:cubicBezTo>
                  <a:cubicBezTo>
                    <a:pt x="3" y="194"/>
                    <a:pt x="0" y="191"/>
                    <a:pt x="0" y="18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9A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E6C5BA6F-4EFF-42A8-8D78-71E909CCC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4015" y="1972526"/>
              <a:ext cx="44914" cy="507479"/>
            </a:xfrm>
            <a:custGeom>
              <a:avLst/>
              <a:gdLst>
                <a:gd name="T0" fmla="*/ 1 w 17"/>
                <a:gd name="T1" fmla="*/ 0 h 192"/>
                <a:gd name="T2" fmla="*/ 0 w 17"/>
                <a:gd name="T3" fmla="*/ 0 h 192"/>
                <a:gd name="T4" fmla="*/ 0 w 17"/>
                <a:gd name="T5" fmla="*/ 192 h 192"/>
                <a:gd name="T6" fmla="*/ 8 w 17"/>
                <a:gd name="T7" fmla="*/ 192 h 192"/>
                <a:gd name="T8" fmla="*/ 17 w 17"/>
                <a:gd name="T9" fmla="*/ 182 h 192"/>
                <a:gd name="T10" fmla="*/ 17 w 17"/>
                <a:gd name="T11" fmla="*/ 12 h 192"/>
                <a:gd name="T12" fmla="*/ 1 w 17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9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13" y="190"/>
                    <a:pt x="17" y="186"/>
                    <a:pt x="17" y="18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5"/>
                    <a:pt x="10" y="0"/>
                    <a:pt x="1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99FBF54-8574-4CE7-8C6E-C522730E8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043" y="2778293"/>
              <a:ext cx="2486058" cy="874170"/>
            </a:xfrm>
            <a:custGeom>
              <a:avLst/>
              <a:gdLst>
                <a:gd name="T0" fmla="*/ 150 w 1056"/>
                <a:gd name="T1" fmla="*/ 300 h 300"/>
                <a:gd name="T2" fmla="*/ 0 w 1056"/>
                <a:gd name="T3" fmla="*/ 150 h 300"/>
                <a:gd name="T4" fmla="*/ 150 w 1056"/>
                <a:gd name="T5" fmla="*/ 0 h 300"/>
                <a:gd name="T6" fmla="*/ 906 w 1056"/>
                <a:gd name="T7" fmla="*/ 0 h 300"/>
                <a:gd name="T8" fmla="*/ 1056 w 1056"/>
                <a:gd name="T9" fmla="*/ 150 h 300"/>
                <a:gd name="T10" fmla="*/ 906 w 1056"/>
                <a:gd name="T11" fmla="*/ 300 h 300"/>
                <a:gd name="T12" fmla="*/ 150 w 1056"/>
                <a:gd name="T13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6" h="300">
                  <a:moveTo>
                    <a:pt x="150" y="300"/>
                  </a:moveTo>
                  <a:cubicBezTo>
                    <a:pt x="67" y="300"/>
                    <a:pt x="0" y="233"/>
                    <a:pt x="0" y="150"/>
                  </a:cubicBezTo>
                  <a:cubicBezTo>
                    <a:pt x="0" y="67"/>
                    <a:pt x="67" y="0"/>
                    <a:pt x="150" y="0"/>
                  </a:cubicBezTo>
                  <a:cubicBezTo>
                    <a:pt x="906" y="0"/>
                    <a:pt x="906" y="0"/>
                    <a:pt x="906" y="0"/>
                  </a:cubicBezTo>
                  <a:cubicBezTo>
                    <a:pt x="989" y="0"/>
                    <a:pt x="1056" y="67"/>
                    <a:pt x="1056" y="150"/>
                  </a:cubicBezTo>
                  <a:cubicBezTo>
                    <a:pt x="1056" y="233"/>
                    <a:pt x="989" y="300"/>
                    <a:pt x="906" y="300"/>
                  </a:cubicBezTo>
                  <a:lnTo>
                    <a:pt x="150" y="300"/>
                  </a:lnTo>
                  <a:close/>
                </a:path>
              </a:pathLst>
            </a:custGeom>
            <a:solidFill>
              <a:srgbClr val="F9F4ED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7848425-349E-48AB-8964-C270C86F0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6467" y="2836571"/>
              <a:ext cx="2363209" cy="757614"/>
            </a:xfrm>
            <a:custGeom>
              <a:avLst/>
              <a:gdLst>
                <a:gd name="T0" fmla="*/ 130 w 1016"/>
                <a:gd name="T1" fmla="*/ 0 h 260"/>
                <a:gd name="T2" fmla="*/ 886 w 1016"/>
                <a:gd name="T3" fmla="*/ 0 h 260"/>
                <a:gd name="T4" fmla="*/ 1016 w 1016"/>
                <a:gd name="T5" fmla="*/ 130 h 260"/>
                <a:gd name="T6" fmla="*/ 1016 w 1016"/>
                <a:gd name="T7" fmla="*/ 130 h 260"/>
                <a:gd name="T8" fmla="*/ 886 w 1016"/>
                <a:gd name="T9" fmla="*/ 260 h 260"/>
                <a:gd name="T10" fmla="*/ 130 w 1016"/>
                <a:gd name="T11" fmla="*/ 260 h 260"/>
                <a:gd name="T12" fmla="*/ 0 w 1016"/>
                <a:gd name="T13" fmla="*/ 130 h 260"/>
                <a:gd name="T14" fmla="*/ 0 w 1016"/>
                <a:gd name="T15" fmla="*/ 130 h 260"/>
                <a:gd name="T16" fmla="*/ 130 w 1016"/>
                <a:gd name="T1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6" h="260">
                  <a:moveTo>
                    <a:pt x="130" y="0"/>
                  </a:moveTo>
                  <a:cubicBezTo>
                    <a:pt x="886" y="0"/>
                    <a:pt x="886" y="0"/>
                    <a:pt x="886" y="0"/>
                  </a:cubicBezTo>
                  <a:cubicBezTo>
                    <a:pt x="958" y="0"/>
                    <a:pt x="1016" y="58"/>
                    <a:pt x="1016" y="130"/>
                  </a:cubicBezTo>
                  <a:cubicBezTo>
                    <a:pt x="1016" y="130"/>
                    <a:pt x="1016" y="130"/>
                    <a:pt x="1016" y="130"/>
                  </a:cubicBezTo>
                  <a:cubicBezTo>
                    <a:pt x="1016" y="202"/>
                    <a:pt x="958" y="260"/>
                    <a:pt x="886" y="260"/>
                  </a:cubicBezTo>
                  <a:cubicBezTo>
                    <a:pt x="130" y="260"/>
                    <a:pt x="130" y="260"/>
                    <a:pt x="130" y="260"/>
                  </a:cubicBezTo>
                  <a:cubicBezTo>
                    <a:pt x="58" y="260"/>
                    <a:pt x="0" y="202"/>
                    <a:pt x="0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58"/>
                    <a:pt x="58" y="0"/>
                    <a:pt x="1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0D66F161-4A6A-44D0-A1C3-F9AA634EB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200" y="3966305"/>
              <a:ext cx="7427769" cy="1481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900"/>
                </a:spcBef>
              </a:pPr>
              <a:r>
                <a:rPr lang="ko-KR" altLang="en-US" sz="6000" b="1" spc="-165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나의 한 끼 식사에서 발생하는</a:t>
              </a:r>
              <a:endParaRPr lang="en-US" altLang="ko-KR" sz="6000" b="1" spc="-165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20000"/>
                </a:lnSpc>
                <a:spcBef>
                  <a:spcPts val="900"/>
                </a:spcBef>
              </a:pPr>
              <a:r>
                <a:rPr lang="ko-KR" altLang="en-US" sz="6000" b="1" spc="-165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탄소 배출량을 알아봅시다</a:t>
              </a:r>
              <a:r>
                <a:rPr lang="en-US" altLang="ko-KR" sz="6000" b="1" spc="-165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</p:txBody>
        </p:sp>
        <p:sp>
          <p:nvSpPr>
            <p:cNvPr id="61" name="Rectangle 40">
              <a:extLst>
                <a:ext uri="{FF2B5EF4-FFF2-40B4-BE49-F238E27FC236}">
                  <a16:creationId xmlns:a16="http://schemas.microsoft.com/office/drawing/2014/main" id="{2DA28037-A195-4C4D-8280-A0A793397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2534" y="2855521"/>
              <a:ext cx="22860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1371600"/>
              <a:r>
                <a:rPr lang="ko-KR" altLang="en-US" sz="7200" b="1" dirty="0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잠깐</a:t>
              </a:r>
              <a:r>
                <a:rPr lang="en-US" altLang="ko-KR" sz="7200" b="1" dirty="0">
                  <a:solidFill>
                    <a:srgbClr val="FFFF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lang="ko-KR" altLang="ko-KR" sz="2400" dirty="0"/>
            </a:p>
          </p:txBody>
        </p:sp>
      </p:grpSp>
      <p:pic>
        <p:nvPicPr>
          <p:cNvPr id="62" name="그림 61">
            <a:extLst>
              <a:ext uri="{FF2B5EF4-FFF2-40B4-BE49-F238E27FC236}">
                <a16:creationId xmlns:a16="http://schemas.microsoft.com/office/drawing/2014/main" id="{49F52497-D731-4A84-841F-96AC3706722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4" b="21830"/>
          <a:stretch/>
        </p:blipFill>
        <p:spPr>
          <a:xfrm>
            <a:off x="0" y="3342444"/>
            <a:ext cx="5524635" cy="694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9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5589" y="456409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28" name="제목 1">
            <a:extLst>
              <a:ext uri="{FF2B5EF4-FFF2-40B4-BE49-F238E27FC236}">
                <a16:creationId xmlns:a16="http://schemas.microsoft.com/office/drawing/2014/main" id="{958D9C82-29AA-BE49-358D-03EA4449888F}"/>
              </a:ext>
            </a:extLst>
          </p:cNvPr>
          <p:cNvSpPr txBox="1">
            <a:spLocks/>
          </p:cNvSpPr>
          <p:nvPr/>
        </p:nvSpPr>
        <p:spPr>
          <a:xfrm>
            <a:off x="5715000" y="1409700"/>
            <a:ext cx="10845811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나의 한 끼 식사에서 발생하는 탄소배출량은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9" name="화살표: 오른쪽 18">
            <a:extLst>
              <a:ext uri="{FF2B5EF4-FFF2-40B4-BE49-F238E27FC236}">
                <a16:creationId xmlns:a16="http://schemas.microsoft.com/office/drawing/2014/main" id="{9B2B8843-F75C-622D-D7D8-25805C1B851F}"/>
              </a:ext>
            </a:extLst>
          </p:cNvPr>
          <p:cNvSpPr/>
          <p:nvPr/>
        </p:nvSpPr>
        <p:spPr>
          <a:xfrm>
            <a:off x="7924800" y="5905500"/>
            <a:ext cx="744746" cy="803547"/>
          </a:xfrm>
          <a:prstGeom prst="rightArrow">
            <a:avLst/>
          </a:prstGeom>
          <a:solidFill>
            <a:srgbClr val="3B4DAB"/>
          </a:solidFill>
          <a:ln>
            <a:solidFill>
              <a:srgbClr val="3B4D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Object 50">
            <a:extLst>
              <a:ext uri="{FF2B5EF4-FFF2-40B4-BE49-F238E27FC236}">
                <a16:creationId xmlns:a16="http://schemas.microsoft.com/office/drawing/2014/main" id="{E0F387D1-BD0F-475C-A791-227428F899BA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CAB68DA-957C-F976-BA8B-923240995E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1" t="11647" r="12568" b="11761"/>
          <a:stretch/>
        </p:blipFill>
        <p:spPr>
          <a:xfrm>
            <a:off x="2514600" y="4610100"/>
            <a:ext cx="4724400" cy="4599014"/>
          </a:xfrm>
          <a:prstGeom prst="rect">
            <a:avLst/>
          </a:prstGeom>
        </p:spPr>
      </p:pic>
      <p:pic>
        <p:nvPicPr>
          <p:cNvPr id="5" name="그림 4" descr="텍스트이(가) 표시된 사진&#10;&#10;자동 생성된 설명">
            <a:hlinkClick r:id="rId5"/>
            <a:extLst>
              <a:ext uri="{FF2B5EF4-FFF2-40B4-BE49-F238E27FC236}">
                <a16:creationId xmlns:a16="http://schemas.microsoft.com/office/drawing/2014/main" id="{222D3AA8-B922-4A59-EB65-22BB71AB40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705100"/>
            <a:ext cx="4122451" cy="1916177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AF4D73B-69BE-92C7-9B2B-165B3479D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0" y="3467100"/>
            <a:ext cx="1737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id="{E16B68A8-FAAF-2E92-B2DF-F23BD219E0A4}"/>
              </a:ext>
            </a:extLst>
          </p:cNvPr>
          <p:cNvSpPr txBox="1">
            <a:spLocks/>
          </p:cNvSpPr>
          <p:nvPr/>
        </p:nvSpPr>
        <p:spPr>
          <a:xfrm>
            <a:off x="9296400" y="3848100"/>
            <a:ext cx="7239000" cy="556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ko-KR" altLang="en-US" kern="0" dirty="0">
                <a:solidFill>
                  <a:srgbClr val="000000"/>
                </a:solidFill>
                <a:latin typeface="+mn-ea"/>
              </a:rPr>
              <a:t>밥</a:t>
            </a:r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+mn-ea"/>
              </a:rPr>
              <a:t>반찬 등을 클릭하면 한끼 식사의 온실가스와 자동차에서 발생하는 온실가스 양을 비교해 볼 수 있어요</a:t>
            </a:r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pPr marL="457200" indent="-457200" algn="just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ko-KR" altLang="en-US" kern="0" dirty="0">
                <a:solidFill>
                  <a:srgbClr val="000000"/>
                </a:solidFill>
                <a:latin typeface="+mn-ea"/>
              </a:rPr>
              <a:t>발생한 온실가스를 줄이기 위해 나무 몇 그루를 심어야 하는지도 알 수 있습니다</a:t>
            </a:r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93786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BD18C-EA1D-3027-C253-E9DD59E2F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0D8EF948-5454-7FB9-554E-D6CC3FCFBB17}"/>
              </a:ext>
            </a:extLst>
          </p:cNvPr>
          <p:cNvGrpSpPr/>
          <p:nvPr/>
        </p:nvGrpSpPr>
        <p:grpSpPr>
          <a:xfrm>
            <a:off x="457200" y="3429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ED5A8B8A-9B36-21DB-B044-298506C08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FE0199DC-0C55-67DD-281B-6FB4965FC01C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165F626-13D8-7059-83DD-1AA75DBF7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28" name="제목 1">
            <a:extLst>
              <a:ext uri="{FF2B5EF4-FFF2-40B4-BE49-F238E27FC236}">
                <a16:creationId xmlns:a16="http://schemas.microsoft.com/office/drawing/2014/main" id="{EDC1C4B4-F900-4E91-7790-E05A58B5B107}"/>
              </a:ext>
            </a:extLst>
          </p:cNvPr>
          <p:cNvSpPr txBox="1">
            <a:spLocks/>
          </p:cNvSpPr>
          <p:nvPr/>
        </p:nvSpPr>
        <p:spPr>
          <a:xfrm>
            <a:off x="1981200" y="2171700"/>
            <a:ext cx="15240000" cy="1981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탄소배출량을 줄이려면 어떤 식단을 선택해야 할까요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9" name="화살표: 오른쪽 18">
            <a:extLst>
              <a:ext uri="{FF2B5EF4-FFF2-40B4-BE49-F238E27FC236}">
                <a16:creationId xmlns:a16="http://schemas.microsoft.com/office/drawing/2014/main" id="{C80835C1-5C6D-A834-1604-C5323C066C03}"/>
              </a:ext>
            </a:extLst>
          </p:cNvPr>
          <p:cNvSpPr/>
          <p:nvPr/>
        </p:nvSpPr>
        <p:spPr>
          <a:xfrm>
            <a:off x="7924800" y="5905500"/>
            <a:ext cx="744746" cy="803547"/>
          </a:xfrm>
          <a:prstGeom prst="rightArrow">
            <a:avLst/>
          </a:prstGeom>
          <a:solidFill>
            <a:srgbClr val="3B4DAB"/>
          </a:solidFill>
          <a:ln>
            <a:solidFill>
              <a:srgbClr val="3B4D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Object 50">
            <a:extLst>
              <a:ext uri="{FF2B5EF4-FFF2-40B4-BE49-F238E27FC236}">
                <a16:creationId xmlns:a16="http://schemas.microsoft.com/office/drawing/2014/main" id="{54CCE9E6-DF8A-061E-B4E5-70E823948860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21D6A01-13AF-D0CF-754C-180EFC557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0" y="3467100"/>
            <a:ext cx="1737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F44B1C6-50B5-1579-5AB8-C146E5FFC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511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614351136">
            <a:extLst>
              <a:ext uri="{FF2B5EF4-FFF2-40B4-BE49-F238E27FC236}">
                <a16:creationId xmlns:a16="http://schemas.microsoft.com/office/drawing/2014/main" id="{89687826-3C14-5486-A4A7-4F72B7792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95700"/>
            <a:ext cx="89154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16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065D1C2F-77C2-4661-96D5-ADDE6B7777FA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4191FA5-57D7-4F9D-80B8-518F452D5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7823F883-ECC9-4535-9D1E-BC6F9DCFD8EE}"/>
              </a:ext>
            </a:extLst>
          </p:cNvPr>
          <p:cNvSpPr txBox="1">
            <a:spLocks/>
          </p:cNvSpPr>
          <p:nvPr/>
        </p:nvSpPr>
        <p:spPr>
          <a:xfrm>
            <a:off x="3657600" y="14097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넌 어디에서 </a:t>
            </a:r>
            <a:r>
              <a:rPr lang="ko-KR" altLang="en-US" b="1" dirty="0" err="1">
                <a:solidFill>
                  <a:srgbClr val="3B4DAB"/>
                </a:solidFill>
              </a:rPr>
              <a:t>왔니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9492121D-3E61-45C1-9143-2F7C5A6A7218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pic>
        <p:nvPicPr>
          <p:cNvPr id="4100" name="Picture 4" descr="환경] 환경보호를 위한 작은 실천, 식탁 위 푸드마일리지 줄이기">
            <a:extLst>
              <a:ext uri="{FF2B5EF4-FFF2-40B4-BE49-F238E27FC236}">
                <a16:creationId xmlns:a16="http://schemas.microsoft.com/office/drawing/2014/main" id="{4B4C6274-C087-21F4-597E-798D2A6F9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2705100"/>
            <a:ext cx="823457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28E500-9FF8-FFE1-1711-B4DF1724CEEC}"/>
              </a:ext>
            </a:extLst>
          </p:cNvPr>
          <p:cNvSpPr txBox="1"/>
          <p:nvPr/>
        </p:nvSpPr>
        <p:spPr>
          <a:xfrm>
            <a:off x="1295400" y="3086100"/>
            <a:ext cx="7010400" cy="514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4000" b="1" kern="0" dirty="0" err="1">
                <a:solidFill>
                  <a:srgbClr val="00B05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푸드마일리지</a:t>
            </a:r>
            <a:r>
              <a:rPr lang="ko-KR" altLang="en-US" sz="2400" kern="0" dirty="0" err="1">
                <a:solidFill>
                  <a:srgbClr val="00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란</a:t>
            </a:r>
            <a:r>
              <a:rPr lang="en-US" altLang="ko-KR" sz="2400" kern="0" dirty="0">
                <a:solidFill>
                  <a:srgbClr val="00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?</a:t>
            </a:r>
            <a:endParaRPr lang="en-US" altLang="ko-KR" sz="2400" kern="0" spc="0" dirty="0">
              <a:solidFill>
                <a:srgbClr val="000000"/>
              </a:solidFill>
              <a:effectLst/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먹거리가 생산자의 손을 떠나 소비자의 식탁에 오르기까지의 이동 거리를 말한다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함초롬돋움" panose="020B0604000101010101" pitchFamily="50" charset="-127"/>
                <a:ea typeface="함초롬돋움" panose="020B0604000101010101" pitchFamily="50" charset="-127"/>
              </a:rPr>
              <a:t>.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식품의 생산지와 소비지가 가까우면 </a:t>
            </a:r>
            <a:r>
              <a:rPr lang="ko-KR" altLang="en-US" sz="2400" kern="0" spc="0" dirty="0" err="1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푸드마일리지는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(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작아지고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/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커지고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)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멀리서 식량을 실어 오면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(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작아진다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. /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커진다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. ) </a:t>
            </a:r>
            <a:r>
              <a:rPr lang="ko-KR" altLang="en-US" sz="2400" kern="0" spc="0" dirty="0" err="1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푸드마일리지가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(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높은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/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낮은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)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식품은 생산지와 소비자까지의 거리가 가깝기 때문에 탄소 배출량이 적어 환경에 이롭다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한컴산뜻돋움" panose="02000000000000000000" pitchFamily="2" charset="-127"/>
                <a:ea typeface="한컴산뜻돋움" panose="02000000000000000000" pitchFamily="2" charset="-127"/>
              </a:rPr>
              <a:t>.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6" name="원형: 비어 있음 5">
            <a:extLst>
              <a:ext uri="{FF2B5EF4-FFF2-40B4-BE49-F238E27FC236}">
                <a16:creationId xmlns:a16="http://schemas.microsoft.com/office/drawing/2014/main" id="{25435087-F059-4276-9A2B-A51F8FF37D01}"/>
              </a:ext>
            </a:extLst>
          </p:cNvPr>
          <p:cNvSpPr/>
          <p:nvPr/>
        </p:nvSpPr>
        <p:spPr>
          <a:xfrm>
            <a:off x="5410200" y="5219700"/>
            <a:ext cx="1524000" cy="762000"/>
          </a:xfrm>
          <a:prstGeom prst="donut">
            <a:avLst>
              <a:gd name="adj" fmla="val 1470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원형: 비어 있음 8">
            <a:extLst>
              <a:ext uri="{FF2B5EF4-FFF2-40B4-BE49-F238E27FC236}">
                <a16:creationId xmlns:a16="http://schemas.microsoft.com/office/drawing/2014/main" id="{23029919-CF07-43FD-580F-E79C8E5E3B27}"/>
              </a:ext>
            </a:extLst>
          </p:cNvPr>
          <p:cNvSpPr/>
          <p:nvPr/>
        </p:nvSpPr>
        <p:spPr>
          <a:xfrm>
            <a:off x="6172200" y="5905500"/>
            <a:ext cx="1295400" cy="609600"/>
          </a:xfrm>
          <a:prstGeom prst="donut">
            <a:avLst>
              <a:gd name="adj" fmla="val 1470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원형: 비어 있음 9">
            <a:extLst>
              <a:ext uri="{FF2B5EF4-FFF2-40B4-BE49-F238E27FC236}">
                <a16:creationId xmlns:a16="http://schemas.microsoft.com/office/drawing/2014/main" id="{76D3C59E-9D10-E2EE-7D28-7F4CA4164267}"/>
              </a:ext>
            </a:extLst>
          </p:cNvPr>
          <p:cNvSpPr/>
          <p:nvPr/>
        </p:nvSpPr>
        <p:spPr>
          <a:xfrm>
            <a:off x="3810000" y="6438900"/>
            <a:ext cx="990600" cy="762000"/>
          </a:xfrm>
          <a:prstGeom prst="donut">
            <a:avLst>
              <a:gd name="adj" fmla="val 1470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79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0BDE4-995B-AF54-82A8-AD3010400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C3B9FB75-7698-A9C2-CCA6-ED47A433ADD9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04775962-D5CE-8CC6-E9F2-CB7167A41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B4954F73-5113-E62D-5635-3C97A62F7CC5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B501183-8DE1-4DCC-D28E-923340477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BBC6DE48-EC52-752F-A3A2-70A07860004C}"/>
              </a:ext>
            </a:extLst>
          </p:cNvPr>
          <p:cNvSpPr txBox="1">
            <a:spLocks/>
          </p:cNvSpPr>
          <p:nvPr/>
        </p:nvSpPr>
        <p:spPr>
          <a:xfrm>
            <a:off x="2362200" y="15621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넌 어디에서 </a:t>
            </a:r>
            <a:r>
              <a:rPr lang="ko-KR" altLang="en-US" b="1" dirty="0" err="1">
                <a:solidFill>
                  <a:srgbClr val="3B4DAB"/>
                </a:solidFill>
              </a:rPr>
              <a:t>왔니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E9F43258-EAC3-20EF-3226-C73BEE6A2747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6119A9-5802-8299-F7F3-CC8A830A7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92AD847-52B0-1982-9226-35623B6293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6" t="5873"/>
          <a:stretch/>
        </p:blipFill>
        <p:spPr>
          <a:xfrm>
            <a:off x="6096000" y="3009900"/>
            <a:ext cx="3886200" cy="5334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6FF49CD-B417-C55D-D1BD-658A3B847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3600" y="1104900"/>
            <a:ext cx="3886200" cy="43434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AC57154-E728-5D33-6F57-8D361EADFF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200" y="3390900"/>
            <a:ext cx="3681668" cy="608703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4B28A16-BDEC-571D-3500-166E05B1A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39801" y="5295900"/>
            <a:ext cx="3810000" cy="4219575"/>
          </a:xfrm>
          <a:prstGeom prst="rect">
            <a:avLst/>
          </a:prstGeom>
        </p:spPr>
      </p:pic>
      <p:pic>
        <p:nvPicPr>
          <p:cNvPr id="5123" name="_x197334832">
            <a:extLst>
              <a:ext uri="{FF2B5EF4-FFF2-40B4-BE49-F238E27FC236}">
                <a16:creationId xmlns:a16="http://schemas.microsoft.com/office/drawing/2014/main" id="{8328498A-7F1D-158F-B5EE-DF82C3B91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628901"/>
            <a:ext cx="47244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483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36716-BDD6-3BE7-F187-9B9E11265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839E57A0-A9A3-B4AA-1041-03347CD8432A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B46B748B-DF08-63F7-6557-71E116B46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80A07411-73DF-7BA5-6F21-CBF18E80A61D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84EA0638-9797-56E5-2CF9-645360E65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0A5E39D8-FB73-0788-1B92-36F88E7BD720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C5B0C1DD-BC5E-AA3A-301B-6D71B959C8D4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1A15D7-1792-17F3-F3D7-DDDA38EB2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0E4A9FD-7951-55AC-95C9-B045DB4F9C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227" r="4520" b="35732"/>
          <a:stretch/>
        </p:blipFill>
        <p:spPr>
          <a:xfrm>
            <a:off x="5638800" y="5524500"/>
            <a:ext cx="4235011" cy="361077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4D96C0C7-0194-2874-41D0-B4A7E3D48BCB}"/>
              </a:ext>
            </a:extLst>
          </p:cNvPr>
          <p:cNvGrpSpPr/>
          <p:nvPr/>
        </p:nvGrpSpPr>
        <p:grpSpPr>
          <a:xfrm>
            <a:off x="8857129" y="2537251"/>
            <a:ext cx="4890979" cy="3868984"/>
            <a:chOff x="4717396" y="1057836"/>
            <a:chExt cx="4890979" cy="3868984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39B86DD7-D7CB-ACCC-61DE-BD31A9D57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>
              <a:off x="4717396" y="1057836"/>
              <a:ext cx="4890979" cy="386898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E6B9450-92B8-569F-5294-998C86F4FCA7}"/>
                </a:ext>
              </a:extLst>
            </p:cNvPr>
            <p:cNvSpPr txBox="1"/>
            <p:nvPr/>
          </p:nvSpPr>
          <p:spPr>
            <a:xfrm>
              <a:off x="5864130" y="1915762"/>
              <a:ext cx="351089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1.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음식물 쓰레기 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줄이기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7185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3FDC4-529A-51D7-2A93-7717CF643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2BA079A8-EB1D-912E-B21F-C2E220651F98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9858358F-767B-2597-CC8F-05E640E9A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A0192AC9-3165-7ADB-29A1-190E121CBDC8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C3554701-448E-6944-E222-041AF565B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929FC0FA-FE0C-8509-4D14-CE9DD22B6E3A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E391E196-1099-BC1E-0CAC-5F514207D434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CE9F69-6B0F-F846-E81F-FF095864D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47860E-A2CB-F6EC-BB27-EF7E2126004B}"/>
              </a:ext>
            </a:extLst>
          </p:cNvPr>
          <p:cNvSpPr txBox="1"/>
          <p:nvPr/>
        </p:nvSpPr>
        <p:spPr>
          <a:xfrm>
            <a:off x="2209800" y="4381500"/>
            <a:ext cx="13868400" cy="2449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5400" dirty="0"/>
              <a:t>음식물 쓰레기</a:t>
            </a:r>
            <a:r>
              <a:rPr lang="en-US" altLang="ko-KR" sz="5400" dirty="0"/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5400" dirty="0"/>
              <a:t>비료로 만들어 재사용하면 그만 아닌가요</a:t>
            </a:r>
            <a:r>
              <a:rPr lang="en-US" altLang="ko-KR" sz="5400" dirty="0"/>
              <a:t>!?</a:t>
            </a:r>
            <a:endParaRPr lang="ko-KR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200159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3145-4DE6-3ADC-8F0A-72EE5C41A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BB68A149-EFFA-DFB5-9F5A-87C1250D9358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0CBF51E0-BEBA-2F31-781F-9C8D5EEDD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A8028566-1899-90F2-3BE7-31421EC77070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7F37E611-53DA-F246-1B4E-E3A69295E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5D2E9095-A159-5848-B526-D6300212A61F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6F4DEBA8-D3B5-7012-538F-7360EBC3AF37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B0127D-2BF2-F89A-3E05-704229A7E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온라인 미디어 1" title="음식물쓰레기 비료의 문제  [UHD 환경스페셜] | KBS 220310 방송">
            <a:hlinkClick r:id="" action="ppaction://media"/>
            <a:extLst>
              <a:ext uri="{FF2B5EF4-FFF2-40B4-BE49-F238E27FC236}">
                <a16:creationId xmlns:a16="http://schemas.microsoft.com/office/drawing/2014/main" id="{24577CB6-2004-CD35-4A7A-DE4A179612A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352800" y="25527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19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AAB83-52F6-F4DC-DE99-CF2C031E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84F60580-1D47-616A-2E2F-45D7E4539A09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46DBB7D8-1748-3A49-44AF-9B7F33A48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3D38FD21-F6D8-F474-C3AF-3C9F6230AC23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8455D129-CD3A-8EF1-D221-1D1C68F14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399BC9E5-8760-BC76-8BAA-F49E608202DC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DBFE6CEE-FAD7-0A78-52DF-3D6655FC12A9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26D779-F00D-DF2E-3C7A-E4F3E5FF6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15C12F-EDDC-9F79-EA3B-5038C1FC67DF}"/>
              </a:ext>
            </a:extLst>
          </p:cNvPr>
          <p:cNvSpPr txBox="1"/>
          <p:nvPr/>
        </p:nvSpPr>
        <p:spPr>
          <a:xfrm>
            <a:off x="7543800" y="3314700"/>
            <a:ext cx="10040471" cy="3696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5400" dirty="0">
                <a:latin typeface="+mn-ea"/>
              </a:rPr>
              <a:t>그러므로 우리는</a:t>
            </a:r>
            <a:r>
              <a:rPr lang="en-US" altLang="ko-KR" sz="5400" dirty="0">
                <a:latin typeface="+mn-ea"/>
              </a:rPr>
              <a:t>,</a:t>
            </a:r>
            <a:r>
              <a:rPr lang="ko-KR" altLang="en-US" sz="5400" dirty="0">
                <a:latin typeface="+mn-ea"/>
              </a:rPr>
              <a:t> 음식물쓰레기를 처음부터</a:t>
            </a:r>
            <a:endParaRPr lang="en-US" altLang="ko-KR" sz="5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5400" dirty="0">
                <a:latin typeface="+mn-ea"/>
              </a:rPr>
              <a:t>(                   ) </a:t>
            </a:r>
            <a:r>
              <a:rPr lang="ko-KR" altLang="en-US" sz="5400" dirty="0">
                <a:latin typeface="+mn-ea"/>
              </a:rPr>
              <a:t>노력해야 한다</a:t>
            </a:r>
            <a:r>
              <a:rPr lang="en-US" altLang="ko-KR" sz="5400" dirty="0">
                <a:latin typeface="+mn-ea"/>
              </a:rPr>
              <a:t>!</a:t>
            </a:r>
            <a:endParaRPr lang="ko-KR" altLang="en-US" sz="5400" dirty="0">
              <a:latin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0DAE1-F9A4-8847-B23C-D76FC0159299}"/>
              </a:ext>
            </a:extLst>
          </p:cNvPr>
          <p:cNvSpPr txBox="1"/>
          <p:nvPr/>
        </p:nvSpPr>
        <p:spPr>
          <a:xfrm>
            <a:off x="7924800" y="6057900"/>
            <a:ext cx="29129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>
                <a:solidFill>
                  <a:srgbClr val="FF0000"/>
                </a:solidFill>
                <a:latin typeface="a고속도로" panose="02020600000000000000" pitchFamily="18" charset="-127"/>
                <a:ea typeface="a고속도로" panose="02020600000000000000" pitchFamily="18" charset="-127"/>
              </a:rPr>
              <a:t>줄이려고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F66362-F519-5AE7-A934-6225B2739B0F}"/>
              </a:ext>
            </a:extLst>
          </p:cNvPr>
          <p:cNvSpPr txBox="1"/>
          <p:nvPr/>
        </p:nvSpPr>
        <p:spPr>
          <a:xfrm>
            <a:off x="3429000" y="7962900"/>
            <a:ext cx="1249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/>
              <a:t>우리가 매일 먹는 급식의 </a:t>
            </a:r>
            <a:r>
              <a:rPr lang="ko-KR" altLang="en-US" sz="4400" dirty="0" err="1">
                <a:highlight>
                  <a:srgbClr val="FFFF00"/>
                </a:highlight>
              </a:rPr>
              <a:t>잔반을</a:t>
            </a:r>
            <a:r>
              <a:rPr lang="ko-KR" altLang="en-US" sz="4400" dirty="0">
                <a:highlight>
                  <a:srgbClr val="FFFF00"/>
                </a:highlight>
              </a:rPr>
              <a:t> 줄이는 방법</a:t>
            </a:r>
            <a:r>
              <a:rPr lang="ko-KR" altLang="en-US" sz="4400" dirty="0"/>
              <a:t>은</a:t>
            </a:r>
            <a:r>
              <a:rPr lang="en-US" altLang="ko-KR" sz="4400" dirty="0"/>
              <a:t>?</a:t>
            </a:r>
            <a:endParaRPr lang="ko-KR" altLang="en-US" sz="4400" dirty="0"/>
          </a:p>
        </p:txBody>
      </p:sp>
      <p:sp>
        <p:nvSpPr>
          <p:cNvPr id="8" name="화살표: 줄무늬가 있는 오른쪽 7">
            <a:extLst>
              <a:ext uri="{FF2B5EF4-FFF2-40B4-BE49-F238E27FC236}">
                <a16:creationId xmlns:a16="http://schemas.microsoft.com/office/drawing/2014/main" id="{EFE57307-F268-041A-8884-74FB31AE5E7A}"/>
              </a:ext>
            </a:extLst>
          </p:cNvPr>
          <p:cNvSpPr/>
          <p:nvPr/>
        </p:nvSpPr>
        <p:spPr>
          <a:xfrm>
            <a:off x="1295400" y="7810500"/>
            <a:ext cx="1828800" cy="1066800"/>
          </a:xfrm>
          <a:prstGeom prst="stripedRightArrow">
            <a:avLst/>
          </a:prstGeom>
          <a:solidFill>
            <a:srgbClr val="3B4D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73C7AFD-8F1B-9E3A-5ACF-58CB1FEC2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857500"/>
            <a:ext cx="51054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8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76FE3-7CAD-A5A3-CD3E-6DD4AAC32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913C38FA-A556-6A36-95EC-5F6E7C5B0A91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6DA995B0-313E-5E88-CDE0-231BC0281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B37783C3-C0FA-ACF2-5BBF-40012A2DEC39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D724F30C-B3E7-F4B5-54D4-2FA36A06C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00695655-A151-3B43-B26A-D5865DBE8AD1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C0D16C17-A55E-02C1-E3D9-15F707E34AC5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탐구활동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6E2E07-B1CC-7C05-922F-24B642D1A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FEFC22-15B8-5C16-340B-28F445C1320A}"/>
              </a:ext>
            </a:extLst>
          </p:cNvPr>
          <p:cNvSpPr txBox="1"/>
          <p:nvPr/>
        </p:nvSpPr>
        <p:spPr>
          <a:xfrm>
            <a:off x="2743200" y="3390900"/>
            <a:ext cx="12954000" cy="4942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dirty="0">
                <a:latin typeface="+mn-ea"/>
              </a:rPr>
              <a:t>1. </a:t>
            </a:r>
            <a:r>
              <a:rPr lang="ko-KR" altLang="en-US" sz="5400" dirty="0">
                <a:latin typeface="+mn-ea"/>
              </a:rPr>
              <a:t>학교 혹은 학급규모로</a:t>
            </a:r>
            <a:endParaRPr lang="en-US" altLang="ko-KR" sz="54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dirty="0" err="1">
                <a:highlight>
                  <a:srgbClr val="FFFF00"/>
                </a:highlight>
                <a:latin typeface="+mn-ea"/>
              </a:rPr>
              <a:t>잔반</a:t>
            </a:r>
            <a:r>
              <a:rPr lang="ko-KR" altLang="en-US" sz="5400" dirty="0">
                <a:highlight>
                  <a:srgbClr val="FFFF00"/>
                </a:highlight>
                <a:latin typeface="+mn-ea"/>
              </a:rPr>
              <a:t> 줄이기 프로젝트</a:t>
            </a:r>
            <a:r>
              <a:rPr lang="ko-KR" altLang="en-US" sz="5400" dirty="0">
                <a:latin typeface="+mn-ea"/>
              </a:rPr>
              <a:t> 진행하기</a:t>
            </a:r>
            <a:endParaRPr lang="en-US" altLang="ko-KR" sz="5400" dirty="0"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en-US" altLang="ko-KR" sz="54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5400" dirty="0">
                <a:latin typeface="+mn-ea"/>
              </a:rPr>
              <a:t>2. </a:t>
            </a:r>
            <a:r>
              <a:rPr lang="ko-KR" altLang="en-US" sz="5400" dirty="0">
                <a:highlight>
                  <a:srgbClr val="FFFF00"/>
                </a:highlight>
                <a:latin typeface="+mn-ea"/>
              </a:rPr>
              <a:t>채식 급식 메뉴 대회 </a:t>
            </a:r>
            <a:r>
              <a:rPr lang="en-US" altLang="ko-KR" sz="5400" dirty="0">
                <a:latin typeface="+mn-ea"/>
              </a:rPr>
              <a:t>– </a:t>
            </a:r>
            <a:r>
              <a:rPr lang="ko-KR" altLang="en-US" sz="5400" dirty="0">
                <a:latin typeface="+mn-ea"/>
              </a:rPr>
              <a:t>학교에 제안하기</a:t>
            </a:r>
          </a:p>
        </p:txBody>
      </p:sp>
    </p:spTree>
    <p:extLst>
      <p:ext uri="{BB962C8B-B14F-4D97-AF65-F5344CB8AC3E}">
        <p14:creationId xmlns:p14="http://schemas.microsoft.com/office/powerpoint/2010/main" val="2222414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9AD23-A322-E016-387C-54EF60632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6434AC66-AE16-910B-9AC4-3B6EBAB5ACC9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49E05A2D-006D-0B27-395E-C5AD12169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6EF0A394-CA12-BCA6-24B6-B45971824D27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B836182F-2954-EA1D-1D6B-447437DAE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DD3A2D6B-1362-1A4A-6375-198809886605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833B16D0-602D-9846-6839-F884A0FCD4E3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5EA93A-8DAC-6C6B-70AA-D33C211AF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A06D37F-3E5D-70C3-F06D-2001A27A3F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227" r="4520" b="35732"/>
          <a:stretch/>
        </p:blipFill>
        <p:spPr>
          <a:xfrm>
            <a:off x="5257800" y="5676900"/>
            <a:ext cx="4235011" cy="3610774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876FE63C-3E29-64B3-1A08-109CC53B6193}"/>
              </a:ext>
            </a:extLst>
          </p:cNvPr>
          <p:cNvGrpSpPr/>
          <p:nvPr/>
        </p:nvGrpSpPr>
        <p:grpSpPr>
          <a:xfrm>
            <a:off x="8476129" y="2689651"/>
            <a:ext cx="4890979" cy="3868984"/>
            <a:chOff x="4717396" y="1057836"/>
            <a:chExt cx="4890979" cy="3868984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4FF2F613-713E-9FA2-E6E7-7C8539CAC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>
              <a:off x="4717396" y="1057836"/>
              <a:ext cx="4890979" cy="386898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69E78E-6E6B-A322-7744-C799072FBEB8}"/>
                </a:ext>
              </a:extLst>
            </p:cNvPr>
            <p:cNvSpPr txBox="1"/>
            <p:nvPr/>
          </p:nvSpPr>
          <p:spPr>
            <a:xfrm>
              <a:off x="6228702" y="2160859"/>
              <a:ext cx="255550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44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4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2.</a:t>
              </a:r>
            </a:p>
            <a:p>
              <a:pPr algn="ctr"/>
              <a:r>
                <a:rPr lang="ko-KR" altLang="en-US" sz="44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기후 미식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7120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B01C6-7891-BEDE-B28E-A5A4C603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EA28B200-EF4F-5D6F-9BBF-F6AE43FBCBD7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1CBB4CA4-8519-0A67-7BDC-8BC26FC0F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F4390F8F-A6BC-C22A-D8D4-58B0641A217E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F74C5F9E-6C46-1449-FE55-D3BA1CF5E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FDAAD2FF-8299-CB0E-FE96-2D7F19681504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D0942DAD-F4DB-4058-DB6C-82E81068AC2A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604651-5B57-E372-DF6D-E02076D50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645EDBB-BAE3-53C2-8CBB-908659B595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227" r="4520" b="35732"/>
          <a:stretch/>
        </p:blipFill>
        <p:spPr>
          <a:xfrm>
            <a:off x="5257800" y="5676900"/>
            <a:ext cx="4235011" cy="3610774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C8E49138-AD20-5988-F8EE-27982F4BFAC9}"/>
              </a:ext>
            </a:extLst>
          </p:cNvPr>
          <p:cNvGrpSpPr/>
          <p:nvPr/>
        </p:nvGrpSpPr>
        <p:grpSpPr>
          <a:xfrm>
            <a:off x="8476129" y="2689651"/>
            <a:ext cx="4890979" cy="3868984"/>
            <a:chOff x="4717396" y="1057836"/>
            <a:chExt cx="4890979" cy="3868984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8D75298D-D1BE-177E-51B4-F769C9F0EC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>
              <a:off x="4717396" y="1057836"/>
              <a:ext cx="4890979" cy="386898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4218989-75C0-D0A7-2B3A-3B49E1D5F260}"/>
                </a:ext>
              </a:extLst>
            </p:cNvPr>
            <p:cNvSpPr txBox="1"/>
            <p:nvPr/>
          </p:nvSpPr>
          <p:spPr>
            <a:xfrm>
              <a:off x="6228702" y="2160859"/>
              <a:ext cx="255550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44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4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2.</a:t>
              </a:r>
            </a:p>
            <a:p>
              <a:pPr algn="ctr"/>
              <a:r>
                <a:rPr lang="ko-KR" altLang="en-US" sz="44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기후 미식</a:t>
              </a: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DF984385-D4A4-1EC4-A6EC-6AF5AE19AB01}"/>
              </a:ext>
            </a:extLst>
          </p:cNvPr>
          <p:cNvSpPr/>
          <p:nvPr/>
        </p:nvSpPr>
        <p:spPr>
          <a:xfrm>
            <a:off x="4482" y="0"/>
            <a:ext cx="18288000" cy="10266829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09907E1-1AD8-4233-3709-D3D6EE503D88}"/>
              </a:ext>
            </a:extLst>
          </p:cNvPr>
          <p:cNvSpPr txBox="1">
            <a:spLocks/>
          </p:cNvSpPr>
          <p:nvPr/>
        </p:nvSpPr>
        <p:spPr>
          <a:xfrm>
            <a:off x="1600200" y="1562100"/>
            <a:ext cx="9118600" cy="876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6600" kern="0" dirty="0">
                <a:solidFill>
                  <a:schemeClr val="bg1"/>
                </a:solidFill>
                <a:latin typeface="a로케트" panose="02020600000000000000" pitchFamily="18" charset="-127"/>
                <a:ea typeface="a로케트" panose="02020600000000000000" pitchFamily="18" charset="-127"/>
              </a:rPr>
              <a:t>기후 미식이란</a:t>
            </a:r>
            <a:r>
              <a:rPr lang="en-US" altLang="ko-KR" sz="6600" kern="0" dirty="0">
                <a:solidFill>
                  <a:schemeClr val="bg1"/>
                </a:solidFill>
                <a:latin typeface="a로케트" panose="02020600000000000000" pitchFamily="18" charset="-127"/>
                <a:ea typeface="a로케트" panose="02020600000000000000" pitchFamily="18" charset="-127"/>
              </a:rPr>
              <a:t>?</a:t>
            </a:r>
            <a:endParaRPr lang="ko-KR" altLang="en-US" sz="6600" dirty="0">
              <a:solidFill>
                <a:schemeClr val="bg1"/>
              </a:solidFill>
              <a:latin typeface="a로케트" panose="02020600000000000000" pitchFamily="18" charset="-127"/>
              <a:ea typeface="a로케트" panose="02020600000000000000" pitchFamily="18" charset="-127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2286E262-46B8-4467-3BC8-FBEB9AE86249}"/>
              </a:ext>
            </a:extLst>
          </p:cNvPr>
          <p:cNvSpPr txBox="1">
            <a:spLocks/>
          </p:cNvSpPr>
          <p:nvPr/>
        </p:nvSpPr>
        <p:spPr>
          <a:xfrm>
            <a:off x="1295400" y="3086100"/>
            <a:ext cx="14935200" cy="57075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“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온실가스를 적게 배출하면서 즐길 수 있는 음식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”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을 준비하고 대접하는 행동</a:t>
            </a:r>
            <a:endParaRPr lang="en-US" altLang="ko-KR" sz="4000" kern="0" dirty="0">
              <a:solidFill>
                <a:schemeClr val="bg1"/>
              </a:solidFill>
              <a:latin typeface="나눔손글씨 중학생" panose="02000503000000000000" pitchFamily="2" charset="-127"/>
              <a:ea typeface="나눔손글씨 중학생" panose="02000503000000000000" pitchFamily="2" charset="-127"/>
              <a:cs typeface="함초롬바탕" panose="02030604000101010101" pitchFamily="18" charset="-127"/>
            </a:endParaRPr>
          </a:p>
          <a:p>
            <a:pPr marL="571500" indent="-5715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지구와 생명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, 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인류에 책임을 지는 음식 소비</a:t>
            </a:r>
            <a:endParaRPr lang="en-US" altLang="ko-KR" sz="4000" kern="0" dirty="0">
              <a:solidFill>
                <a:schemeClr val="bg1"/>
              </a:solidFill>
              <a:latin typeface="나눔손글씨 중학생" panose="02000503000000000000" pitchFamily="2" charset="-127"/>
              <a:ea typeface="나눔손글씨 중학생" panose="02000503000000000000" pitchFamily="2" charset="-127"/>
              <a:cs typeface="함초롬바탕" panose="02030604000101010101" pitchFamily="18" charset="-127"/>
            </a:endParaRPr>
          </a:p>
          <a:p>
            <a:pPr marL="571500" indent="-5715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환경에도 부담을 주지 않고 건강에도 이로운 음식들은 ‘</a:t>
            </a:r>
            <a:r>
              <a:rPr lang="ko-KR" altLang="en-US" sz="4000" kern="0" dirty="0" err="1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기후미식존’에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 포함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 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예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) 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견과류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, 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콩류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, </a:t>
            </a:r>
            <a:r>
              <a:rPr lang="ko-KR" altLang="en-US" sz="4000" kern="0" dirty="0" err="1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통곡물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, 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감자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, 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채소</a:t>
            </a:r>
            <a:r>
              <a:rPr lang="en-US" altLang="ko-KR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 </a:t>
            </a:r>
            <a:r>
              <a:rPr lang="ko-KR" altLang="en-US" sz="4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등 </a:t>
            </a:r>
            <a:endParaRPr lang="en-US" altLang="ko-KR" sz="4000" kern="0" dirty="0">
              <a:solidFill>
                <a:schemeClr val="bg1"/>
              </a:solidFill>
              <a:latin typeface="나눔손글씨 중학생" panose="02000503000000000000" pitchFamily="2" charset="-127"/>
              <a:ea typeface="나눔손글씨 중학생" panose="02000503000000000000" pitchFamily="2" charset="-127"/>
              <a:cs typeface="함초롬바탕" panose="02030604000101010101" pitchFamily="18" charset="-127"/>
            </a:endParaRPr>
          </a:p>
          <a:p>
            <a:pPr algn="l">
              <a:lnSpc>
                <a:spcPct val="160000"/>
              </a:lnSpc>
            </a:pPr>
            <a:r>
              <a:rPr lang="en-US" altLang="ko-KR" sz="2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(</a:t>
            </a:r>
            <a:r>
              <a:rPr lang="ko-KR" altLang="en-US" sz="2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경향신문 </a:t>
            </a:r>
            <a:r>
              <a:rPr lang="en-US" altLang="ko-KR" sz="2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2020-10-17 ‘</a:t>
            </a:r>
            <a:r>
              <a:rPr lang="ko-KR" altLang="en-US" sz="2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기후위기 시대</a:t>
            </a:r>
            <a:r>
              <a:rPr lang="en-US" altLang="ko-KR" sz="2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, </a:t>
            </a:r>
            <a:r>
              <a:rPr lang="ko-KR" altLang="en-US" sz="2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채식이 지구를 살린다</a:t>
            </a:r>
            <a:r>
              <a:rPr lang="en-US" altLang="ko-KR" sz="2000" kern="0" dirty="0">
                <a:solidFill>
                  <a:schemeClr val="bg1"/>
                </a:solidFill>
                <a:latin typeface="나눔손글씨 중학생" panose="02000503000000000000" pitchFamily="2" charset="-127"/>
                <a:ea typeface="나눔손글씨 중학생" panose="02000503000000000000" pitchFamily="2" charset="-127"/>
                <a:cs typeface="함초롬바탕" panose="02030604000101010101" pitchFamily="18" charset="-127"/>
              </a:rPr>
              <a:t>’)</a:t>
            </a:r>
            <a:endParaRPr lang="ko-KR" altLang="en-US" sz="2000" kern="0" dirty="0">
              <a:solidFill>
                <a:schemeClr val="bg1"/>
              </a:solidFill>
              <a:latin typeface="나눔손글씨 중학생" panose="02000503000000000000" pitchFamily="2" charset="-127"/>
              <a:ea typeface="나눔손글씨 중학생" panose="02000503000000000000" pitchFamily="2" charset="-127"/>
              <a:cs typeface="함초롬바탕" panose="02030604000101010101" pitchFamily="18" charset="-127"/>
            </a:endParaRPr>
          </a:p>
          <a:p>
            <a:pPr algn="l">
              <a:lnSpc>
                <a:spcPct val="160000"/>
              </a:lnSpc>
            </a:pPr>
            <a:endParaRPr lang="ko-KR" altLang="en-US" sz="4000" dirty="0">
              <a:solidFill>
                <a:schemeClr val="bg1"/>
              </a:solidFill>
              <a:latin typeface="나눔손글씨 중학생" panose="02000503000000000000" pitchFamily="2" charset="-127"/>
              <a:ea typeface="나눔손글씨 중학생" panose="02000503000000000000" pitchFamily="2" charset="-127"/>
              <a:cs typeface="함초롬바탕" panose="02030604000101010101" pitchFamily="18" charset="-127"/>
            </a:endParaRPr>
          </a:p>
        </p:txBody>
      </p:sp>
      <p:pic>
        <p:nvPicPr>
          <p:cNvPr id="11" name="Picture 2" descr="피자, 패스트리, 음식, 맛있는, 고추, 오븐, 건강에 좋은 음식, 식당, 매크로, 치즈, 부엌">
            <a:extLst>
              <a:ext uri="{FF2B5EF4-FFF2-40B4-BE49-F238E27FC236}">
                <a16:creationId xmlns:a16="http://schemas.microsoft.com/office/drawing/2014/main" id="{90091CA9-E25E-AE2D-FDA5-1C7D6EA27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800" y="7962900"/>
            <a:ext cx="3886200" cy="229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4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D69B2-5B8C-DB25-9382-42DEB85AE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B58A3805-9F0A-5C7D-42E4-E2FAF17735E7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91A51480-72F3-B4A4-F44C-CBB22DB75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10E075D9-2941-D284-8F6F-48E2FCCE93D3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BDBC3C89-3C5E-D03D-765E-FC402DA85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7420F87E-C105-6FC2-B360-D945098628DA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4B3E1FF3-B28C-2B0D-B12E-A51E2BC513B5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9B0FC5-400B-EFBA-6E34-B2A6BFD3D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6161723E-0935-254B-110A-F60C7AE91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2476500"/>
            <a:ext cx="12222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30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84C13-98F8-3C07-9412-59308BCB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3CB9E997-E626-1855-AFCD-4AC47812298F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87849A3E-D2CB-437B-A186-AD9139213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4AD0B8AA-2AB7-EAE6-364A-1FE4DCC01209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91E5D879-84B4-D0EF-A83B-C6D5F3A71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C2B5B348-A8DA-6402-6A2C-C85BABD7D9F7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2932D7F9-1621-6392-83A8-B3D68F17B924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20CC10-1030-F897-4B01-28AA0BAC3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2E466DF-AA8E-F587-F9C2-8F7CB0F995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227" r="4520" b="35732"/>
          <a:stretch/>
        </p:blipFill>
        <p:spPr>
          <a:xfrm>
            <a:off x="9372600" y="5600700"/>
            <a:ext cx="4235011" cy="3610774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16095A9A-CF59-9906-15AE-AA3B3C7E3B4C}"/>
              </a:ext>
            </a:extLst>
          </p:cNvPr>
          <p:cNvGrpSpPr/>
          <p:nvPr/>
        </p:nvGrpSpPr>
        <p:grpSpPr>
          <a:xfrm>
            <a:off x="12621409" y="2684571"/>
            <a:ext cx="4890979" cy="3868984"/>
            <a:chOff x="4686916" y="1098476"/>
            <a:chExt cx="4890979" cy="3868984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48C6D11C-F0CF-2F6D-E9E3-EF07167BFB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>
              <a:off x="4686916" y="1098476"/>
              <a:ext cx="4890979" cy="386898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F05299-6B76-CA4E-79A9-587EC00AB1D6}"/>
                </a:ext>
              </a:extLst>
            </p:cNvPr>
            <p:cNvSpPr txBox="1"/>
            <p:nvPr/>
          </p:nvSpPr>
          <p:spPr>
            <a:xfrm rot="21024304">
              <a:off x="5961685" y="1798317"/>
              <a:ext cx="3111749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3.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고기 없는 날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만들기</a:t>
              </a:r>
            </a:p>
          </p:txBody>
        </p:sp>
      </p:grpSp>
      <p:pic>
        <p:nvPicPr>
          <p:cNvPr id="9" name="Picture 2" descr="내가 먹는 음식 속에서 탄소 발자국이 느껴진 거야 🐾 - Greenpeace Korea | 그린피스">
            <a:extLst>
              <a:ext uri="{FF2B5EF4-FFF2-40B4-BE49-F238E27FC236}">
                <a16:creationId xmlns:a16="http://schemas.microsoft.com/office/drawing/2014/main" id="{355DF572-BF5B-8B1E-FAE0-667F39368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2628900"/>
            <a:ext cx="75438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696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46E87-A4A1-887D-5F7B-2D98A6183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01CEDDDA-A445-0485-AD4C-EBC0A12775B4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B4F7E3B7-A705-FEDA-5AD4-1F4E66E19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7193425A-C2FC-D67A-9AB8-4D03C69CD022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EF5D8C53-EA1C-73FE-3C73-92F0CF83F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3FF0C811-7E87-3529-2B9B-ABE3D9E4EFD4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38880F2C-D756-B362-8018-A1D54AD291E8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57CF1E-D954-F1B6-5BB7-C75362902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3F5906A-45B0-8C92-88F0-07F48B76FB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227" r="4520" b="35732"/>
          <a:stretch/>
        </p:blipFill>
        <p:spPr>
          <a:xfrm>
            <a:off x="7086600" y="5829300"/>
            <a:ext cx="4235011" cy="3610774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6F68BED4-C15B-C96E-7F21-F9650CA7A868}"/>
              </a:ext>
            </a:extLst>
          </p:cNvPr>
          <p:cNvGrpSpPr/>
          <p:nvPr/>
        </p:nvGrpSpPr>
        <p:grpSpPr>
          <a:xfrm>
            <a:off x="10058400" y="2400300"/>
            <a:ext cx="4674624" cy="3610775"/>
            <a:chOff x="5968520" y="694203"/>
            <a:chExt cx="4890979" cy="3868984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AD45C296-2806-2E4C-2F45-8C09894083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>
              <a:off x="5968520" y="694203"/>
              <a:ext cx="4890979" cy="386898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63B821-7D8C-86D0-AB51-28B19332A8B0}"/>
                </a:ext>
              </a:extLst>
            </p:cNvPr>
            <p:cNvSpPr txBox="1"/>
            <p:nvPr/>
          </p:nvSpPr>
          <p:spPr>
            <a:xfrm>
              <a:off x="7313305" y="1277227"/>
              <a:ext cx="2870723" cy="2737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5.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못난이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농산물 사랑하기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F44C542-2D92-E41F-B21F-1AF4B9C1DBE8}"/>
              </a:ext>
            </a:extLst>
          </p:cNvPr>
          <p:cNvGrpSpPr/>
          <p:nvPr/>
        </p:nvGrpSpPr>
        <p:grpSpPr>
          <a:xfrm>
            <a:off x="3504030" y="2915696"/>
            <a:ext cx="4674624" cy="3610775"/>
            <a:chOff x="3786823" y="871702"/>
            <a:chExt cx="4890979" cy="3868984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A3B40647-1178-8B99-B0D0-017313D48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 flipH="1">
              <a:off x="3786823" y="871702"/>
              <a:ext cx="4890979" cy="386898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DA1290-5BFA-6C6A-EDB3-2CA3871D1EAB}"/>
                </a:ext>
              </a:extLst>
            </p:cNvPr>
            <p:cNvSpPr txBox="1"/>
            <p:nvPr/>
          </p:nvSpPr>
          <p:spPr>
            <a:xfrm>
              <a:off x="4724460" y="1642385"/>
              <a:ext cx="2340023" cy="2077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4.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생태텃밭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가꾸기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</p:txBody>
        </p:sp>
      </p:grpSp>
      <p:pic>
        <p:nvPicPr>
          <p:cNvPr id="12290" name="Picture 2" descr="보도자료] “좀 못생기면 어때? 맛만 좋아” 못난이 농산물 인기 높아 : 한국비건인증원">
            <a:extLst>
              <a:ext uri="{FF2B5EF4-FFF2-40B4-BE49-F238E27FC236}">
                <a16:creationId xmlns:a16="http://schemas.microsoft.com/office/drawing/2014/main" id="{4A35114C-69BB-0AD6-0E83-7ED4C40B1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0" y="6134100"/>
            <a:ext cx="501970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323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C2764-4AFB-CA38-2095-EC3E61F2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CAD94C6A-690A-6CC7-4CF2-414F4832C27F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A57D3360-20C8-3E10-5533-0F9C1E37B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3A9035F3-2BA7-0E50-FEF1-D1282B08D520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29D0F4E9-E508-9FD6-8766-444D9C3B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3641DBFF-D0F1-41BF-5BAE-970D3325F457}"/>
              </a:ext>
            </a:extLst>
          </p:cNvPr>
          <p:cNvSpPr txBox="1">
            <a:spLocks/>
          </p:cNvSpPr>
          <p:nvPr/>
        </p:nvSpPr>
        <p:spPr>
          <a:xfrm>
            <a:off x="5105400" y="1333500"/>
            <a:ext cx="125730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생태텃밭에서 가꾼 채소를 이용해 </a:t>
            </a:r>
            <a:r>
              <a:rPr lang="ko-KR" altLang="en-US" b="1" dirty="0" err="1">
                <a:solidFill>
                  <a:srgbClr val="3B4DAB"/>
                </a:solidFill>
              </a:rPr>
              <a:t>기후미식회</a:t>
            </a:r>
            <a:r>
              <a:rPr lang="ko-KR" altLang="en-US" b="1" dirty="0">
                <a:solidFill>
                  <a:srgbClr val="3B4DAB"/>
                </a:solidFill>
              </a:rPr>
              <a:t> 열기</a:t>
            </a: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90D87102-510C-7ACE-7440-33B453501B90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54BCBB-67F5-03B8-F634-6A1EF3611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" name="그림 19" descr="야외, 채소, 지상, 허브이(가) 표시된 사진&#10;&#10;자동 생성된 설명">
            <a:extLst>
              <a:ext uri="{FF2B5EF4-FFF2-40B4-BE49-F238E27FC236}">
                <a16:creationId xmlns:a16="http://schemas.microsoft.com/office/drawing/2014/main" id="{654C7E96-3090-054E-C1CA-F027910D0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765" y="3162300"/>
            <a:ext cx="6400800" cy="5715000"/>
          </a:xfrm>
          <a:prstGeom prst="rect">
            <a:avLst/>
          </a:prstGeom>
        </p:spPr>
      </p:pic>
      <p:pic>
        <p:nvPicPr>
          <p:cNvPr id="6" name="그림 5" descr="지상, 야외, 의류, 사람이(가) 표시된 사진&#10;&#10;자동 생성된 설명">
            <a:extLst>
              <a:ext uri="{FF2B5EF4-FFF2-40B4-BE49-F238E27FC236}">
                <a16:creationId xmlns:a16="http://schemas.microsoft.com/office/drawing/2014/main" id="{8B48F1B6-C26A-07B9-1662-11514171C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81" y="3178628"/>
            <a:ext cx="5992637" cy="569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46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A2287-F7BA-6BEE-8C03-5B13D12D3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42C45C59-320B-05B4-B9E7-8C1ADDB4B3B8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7F5E71BC-B7D4-4B48-C29D-576F90C8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69AE3DD7-065F-E63F-B3F4-E43225597229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AAB877D2-BB67-13E1-7696-639D1FC05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9E6809C6-D881-E78F-5927-54D62CA6712A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865F3889-1722-B963-8C71-78C33344BDC6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3EF03D-22CA-BA34-95C3-1670AE305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20017E2-68C1-B2DC-7CE2-E6B56A6C49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227" r="4520" b="35732"/>
          <a:stretch/>
        </p:blipFill>
        <p:spPr>
          <a:xfrm>
            <a:off x="7086600" y="5829300"/>
            <a:ext cx="4235011" cy="3610774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2BD91EEB-817D-94DB-E8AA-953C3BD488F0}"/>
              </a:ext>
            </a:extLst>
          </p:cNvPr>
          <p:cNvGrpSpPr/>
          <p:nvPr/>
        </p:nvGrpSpPr>
        <p:grpSpPr>
          <a:xfrm>
            <a:off x="10229557" y="2760894"/>
            <a:ext cx="4674624" cy="3610775"/>
            <a:chOff x="5968520" y="694203"/>
            <a:chExt cx="4890979" cy="3868984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3F5DB382-038A-2B34-6EDE-7676A3EEEF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>
              <a:off x="5968520" y="694203"/>
              <a:ext cx="4890979" cy="386898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53EF9C-15C0-D498-71BA-674F9B6B7FF3}"/>
                </a:ext>
              </a:extLst>
            </p:cNvPr>
            <p:cNvSpPr txBox="1"/>
            <p:nvPr/>
          </p:nvSpPr>
          <p:spPr>
            <a:xfrm>
              <a:off x="7313305" y="1277227"/>
              <a:ext cx="2870723" cy="2737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7.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장볼 때 소비기한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살펴보기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25B68C8-4D3E-652C-0F2A-7FCDB1FE4AC1}"/>
              </a:ext>
            </a:extLst>
          </p:cNvPr>
          <p:cNvGrpSpPr/>
          <p:nvPr/>
        </p:nvGrpSpPr>
        <p:grpSpPr>
          <a:xfrm>
            <a:off x="3504030" y="2915696"/>
            <a:ext cx="4674624" cy="3610775"/>
            <a:chOff x="3786823" y="871702"/>
            <a:chExt cx="4890979" cy="3868984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C68716BB-6775-9FBB-8518-3B52BB84B2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 flipH="1">
              <a:off x="3786823" y="871702"/>
              <a:ext cx="4890979" cy="386898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3C80E5-B934-8E6D-FC26-613F67194805}"/>
                </a:ext>
              </a:extLst>
            </p:cNvPr>
            <p:cNvSpPr txBox="1"/>
            <p:nvPr/>
          </p:nvSpPr>
          <p:spPr>
            <a:xfrm>
              <a:off x="4744768" y="1380888"/>
              <a:ext cx="2340022" cy="2737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6.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냉장고 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상태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점검하기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569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65B9E-CFF6-AC39-4FFD-524517D58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14155CD1-0D3C-8FEA-F32B-9A981BDA23A3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301E1C03-A99A-5430-C24D-F4BB16AD4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EA89E4EE-ACA9-3021-059F-86EB4296A93C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2A6F2B45-A332-9227-64DC-4C7CC3575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EE53910E-AA64-6E8A-3154-444983CF11CB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FB6C3C65-AE6E-1B84-DFDA-99B99BD98C61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DFA949-D926-CD2E-D807-D0A3B6E29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56B191FC-3216-654A-9AFE-0FC0B1F8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33700"/>
            <a:ext cx="61722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11880A-9E62-DCE5-9BE9-2D051CDC2872}"/>
              </a:ext>
            </a:extLst>
          </p:cNvPr>
          <p:cNvSpPr txBox="1"/>
          <p:nvPr/>
        </p:nvSpPr>
        <p:spPr>
          <a:xfrm>
            <a:off x="8229600" y="3162300"/>
            <a:ext cx="8305800" cy="5531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000" b="1" dirty="0">
                <a:latin typeface="+mn-ea"/>
              </a:rPr>
              <a:t>2023</a:t>
            </a:r>
            <a:r>
              <a:rPr lang="ko-KR" altLang="en-US" sz="4000" b="1" dirty="0">
                <a:latin typeface="+mn-ea"/>
              </a:rPr>
              <a:t>년부터 유통기한 대신 </a:t>
            </a:r>
            <a:r>
              <a:rPr lang="ko-KR" altLang="en-US" sz="4000" b="1" dirty="0">
                <a:solidFill>
                  <a:srgbClr val="FF0000"/>
                </a:solidFill>
                <a:latin typeface="+mn-ea"/>
              </a:rPr>
              <a:t>소비기한</a:t>
            </a:r>
            <a:r>
              <a:rPr lang="ko-KR" altLang="en-US" sz="4000" b="1" dirty="0">
                <a:latin typeface="+mn-ea"/>
              </a:rPr>
              <a:t>을 표시</a:t>
            </a:r>
            <a:r>
              <a:rPr lang="en-US" altLang="ko-KR" sz="4000" b="1" dirty="0">
                <a:latin typeface="+mn-ea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+mn-ea"/>
              </a:rPr>
              <a:t>유통기한은 실제 식품을 먹을 수 있는 기간보다 </a:t>
            </a:r>
            <a:r>
              <a:rPr lang="en-US" altLang="ko-KR" sz="4000" dirty="0">
                <a:latin typeface="+mn-ea"/>
              </a:rPr>
              <a:t>70</a:t>
            </a:r>
            <a:r>
              <a:rPr lang="ko-KR" altLang="en-US" sz="4000" dirty="0">
                <a:latin typeface="+mn-ea"/>
              </a:rPr>
              <a:t>퍼센트 정도 짧게 정해져 있어 멀쩡한 식품도 불필요하게 버려지곤 했다</a:t>
            </a:r>
            <a:r>
              <a:rPr lang="en-US" altLang="ko-KR" sz="4000" dirty="0">
                <a:latin typeface="+mn-ea"/>
              </a:rPr>
              <a:t>.</a:t>
            </a:r>
            <a:endParaRPr lang="ko-KR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0162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6F8DF-5725-4091-D8FA-7641A4623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A2DCEC67-D435-2D17-CD1F-D9928178A100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F7CEE8BE-81E3-F413-7A2F-527229477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BAA662ED-15B7-9591-16B8-59F2B352E7AF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CF03A60F-0A06-3945-D009-760623584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24AA667D-9EE7-D9ED-2025-BD1E58B741CC}"/>
              </a:ext>
            </a:extLst>
          </p:cNvPr>
          <p:cNvSpPr txBox="1">
            <a:spLocks/>
          </p:cNvSpPr>
          <p:nvPr/>
        </p:nvSpPr>
        <p:spPr>
          <a:xfrm>
            <a:off x="3733800" y="14859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저탄소 밥상을 </a:t>
            </a:r>
            <a:r>
              <a:rPr lang="ko-KR" altLang="en-US" b="1">
                <a:solidFill>
                  <a:srgbClr val="3B4DAB"/>
                </a:solidFill>
              </a:rPr>
              <a:t>실천하는 방법은</a:t>
            </a:r>
            <a:r>
              <a:rPr lang="en-US" altLang="ko-KR" b="1" dirty="0">
                <a:solidFill>
                  <a:srgbClr val="3B4DAB"/>
                </a:solidFill>
              </a:rPr>
              <a:t>?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F75F82A2-9BC7-FC1E-AD3D-56F6B2B17791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FBC25F-4E9B-7992-B293-BCC74A0B9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60A386A-E632-583B-4CD0-B37B87A379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227" r="4520" b="35732"/>
          <a:stretch/>
        </p:blipFill>
        <p:spPr>
          <a:xfrm>
            <a:off x="7086600" y="5829300"/>
            <a:ext cx="4235011" cy="3610774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C38351D8-BA41-ED67-1510-464361BF0322}"/>
              </a:ext>
            </a:extLst>
          </p:cNvPr>
          <p:cNvGrpSpPr/>
          <p:nvPr/>
        </p:nvGrpSpPr>
        <p:grpSpPr>
          <a:xfrm>
            <a:off x="10229557" y="2760894"/>
            <a:ext cx="4674624" cy="3610775"/>
            <a:chOff x="5968520" y="694203"/>
            <a:chExt cx="4890979" cy="3868984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C21B0AA-6751-1B6B-87C8-7DB70AFFCB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>
              <a:off x="5968520" y="694203"/>
              <a:ext cx="4890979" cy="386898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3434E2-BEA4-1A30-7117-6219100FDBA0}"/>
                </a:ext>
              </a:extLst>
            </p:cNvPr>
            <p:cNvSpPr txBox="1"/>
            <p:nvPr/>
          </p:nvSpPr>
          <p:spPr>
            <a:xfrm>
              <a:off x="7313305" y="1277227"/>
              <a:ext cx="2870723" cy="2737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9.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배달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쓰레기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줄이기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CBD8A3E-12BE-3F48-13B7-69050DF6D8B9}"/>
              </a:ext>
            </a:extLst>
          </p:cNvPr>
          <p:cNvGrpSpPr/>
          <p:nvPr/>
        </p:nvGrpSpPr>
        <p:grpSpPr>
          <a:xfrm>
            <a:off x="3504030" y="2915696"/>
            <a:ext cx="4674624" cy="3610775"/>
            <a:chOff x="3786823" y="871702"/>
            <a:chExt cx="4890979" cy="3868984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515B7F9E-CAC6-DCD7-495C-9663B041FA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1" t="17450" r="8866" b="21057"/>
            <a:stretch/>
          </p:blipFill>
          <p:spPr>
            <a:xfrm flipH="1">
              <a:off x="3786823" y="871702"/>
              <a:ext cx="4890979" cy="386898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DC3CCDA-FC3A-9CC1-C984-3B145693489C}"/>
                </a:ext>
              </a:extLst>
            </p:cNvPr>
            <p:cNvSpPr txBox="1"/>
            <p:nvPr/>
          </p:nvSpPr>
          <p:spPr>
            <a:xfrm>
              <a:off x="4983948" y="1625836"/>
              <a:ext cx="1803320" cy="2077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방법</a:t>
              </a:r>
              <a:r>
                <a:rPr lang="en-US" altLang="ko-KR" sz="4000" dirty="0">
                  <a:solidFill>
                    <a:srgbClr val="00B050"/>
                  </a:solidFill>
                  <a:latin typeface="a로케트" panose="02020600000000000000" pitchFamily="18" charset="-127"/>
                  <a:ea typeface="a로케트" panose="02020600000000000000" pitchFamily="18" charset="-127"/>
                </a:rPr>
                <a:t>8.</a:t>
              </a: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친환경</a:t>
              </a:r>
              <a:endParaRPr lang="en-US" altLang="ko-KR" sz="4000" dirty="0">
                <a:latin typeface="a로케트" panose="02020600000000000000" pitchFamily="18" charset="-127"/>
                <a:ea typeface="a로케트" panose="02020600000000000000" pitchFamily="18" charset="-127"/>
              </a:endParaRPr>
            </a:p>
            <a:p>
              <a:pPr algn="ctr"/>
              <a:r>
                <a:rPr lang="ko-KR" altLang="en-US" sz="4000" dirty="0">
                  <a:latin typeface="a로케트" panose="02020600000000000000" pitchFamily="18" charset="-127"/>
                  <a:ea typeface="a로케트" panose="02020600000000000000" pitchFamily="18" charset="-127"/>
                </a:rPr>
                <a:t>장보기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5689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546C-0BA4-FAF1-B951-38687000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480EA8F4-B482-F959-2FC6-06ED93017187}"/>
              </a:ext>
            </a:extLst>
          </p:cNvPr>
          <p:cNvGrpSpPr/>
          <p:nvPr/>
        </p:nvGrpSpPr>
        <p:grpSpPr>
          <a:xfrm>
            <a:off x="304800" y="419100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5F0A9DDA-8965-0DB1-281E-908766BB0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5" name="그룹 1013">
            <a:extLst>
              <a:ext uri="{FF2B5EF4-FFF2-40B4-BE49-F238E27FC236}">
                <a16:creationId xmlns:a16="http://schemas.microsoft.com/office/drawing/2014/main" id="{6019D486-3C0A-3547-8596-803157598761}"/>
              </a:ext>
            </a:extLst>
          </p:cNvPr>
          <p:cNvGrpSpPr/>
          <p:nvPr/>
        </p:nvGrpSpPr>
        <p:grpSpPr>
          <a:xfrm>
            <a:off x="812907" y="1310908"/>
            <a:ext cx="866912" cy="866380"/>
            <a:chOff x="13576387" y="6917581"/>
            <a:chExt cx="1607886" cy="1606899"/>
          </a:xfrm>
        </p:grpSpPr>
        <p:pic>
          <p:nvPicPr>
            <p:cNvPr id="16" name="Object 40">
              <a:extLst>
                <a:ext uri="{FF2B5EF4-FFF2-40B4-BE49-F238E27FC236}">
                  <a16:creationId xmlns:a16="http://schemas.microsoft.com/office/drawing/2014/main" id="{F827620D-23FA-B703-5141-D5EF3B7D1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6387" y="6917581"/>
              <a:ext cx="1607886" cy="1606899"/>
            </a:xfrm>
            <a:prstGeom prst="rect">
              <a:avLst/>
            </a:prstGeom>
          </p:spPr>
        </p:pic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E8546BF8-1BB7-3682-AE53-98F1DB70DBF1}"/>
              </a:ext>
            </a:extLst>
          </p:cNvPr>
          <p:cNvSpPr txBox="1">
            <a:spLocks/>
          </p:cNvSpPr>
          <p:nvPr/>
        </p:nvSpPr>
        <p:spPr>
          <a:xfrm>
            <a:off x="4191000" y="1562100"/>
            <a:ext cx="12814306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solidFill>
                  <a:srgbClr val="3B4DAB"/>
                </a:solidFill>
              </a:rPr>
              <a:t>가정에서 미션을 수행해보아요</a:t>
            </a:r>
            <a:r>
              <a:rPr lang="en-US" altLang="ko-KR" b="1" dirty="0">
                <a:solidFill>
                  <a:srgbClr val="3B4DAB"/>
                </a:solidFill>
              </a:rPr>
              <a:t>. </a:t>
            </a:r>
            <a:endParaRPr lang="ko-KR" altLang="en-US" b="1" dirty="0">
              <a:solidFill>
                <a:srgbClr val="3B4DAB"/>
              </a:solidFill>
            </a:endParaRPr>
          </a:p>
        </p:txBody>
      </p:sp>
      <p:sp>
        <p:nvSpPr>
          <p:cNvPr id="13" name="Object 50">
            <a:extLst>
              <a:ext uri="{FF2B5EF4-FFF2-40B4-BE49-F238E27FC236}">
                <a16:creationId xmlns:a16="http://schemas.microsoft.com/office/drawing/2014/main" id="{8B2501DC-4697-F0EC-B6B0-10F73B54BCF4}"/>
              </a:ext>
            </a:extLst>
          </p:cNvPr>
          <p:cNvSpPr txBox="1"/>
          <p:nvPr/>
        </p:nvSpPr>
        <p:spPr>
          <a:xfrm>
            <a:off x="1524000" y="1405979"/>
            <a:ext cx="3838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6600" kern="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카페24 써라운드" pitchFamily="2" charset="-127"/>
                <a:ea typeface="카페24 써라운드" pitchFamily="2" charset="-127"/>
                <a:cs typeface="S-Core Dream 5 Medium" pitchFamily="34" charset="0"/>
              </a:rPr>
              <a:t>실천활동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카페24 써라운드" pitchFamily="2" charset="-127"/>
              <a:ea typeface="카페24 써라운드" pitchFamily="2" charset="-127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A0D1A6-95B8-41FE-0BD9-FC2526162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654034"/>
            <a:ext cx="1264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C4C822F1-89E1-7468-5D08-B1ED97205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84192"/>
              </p:ext>
            </p:extLst>
          </p:nvPr>
        </p:nvGraphicFramePr>
        <p:xfrm>
          <a:off x="2286000" y="3009900"/>
          <a:ext cx="5929186" cy="5844096"/>
        </p:xfrm>
        <a:graphic>
          <a:graphicData uri="http://schemas.openxmlformats.org/drawingml/2006/table">
            <a:tbl>
              <a:tblPr/>
              <a:tblGrid>
                <a:gridCol w="5929186">
                  <a:extLst>
                    <a:ext uri="{9D8B030D-6E8A-4147-A177-3AD203B41FA5}">
                      <a16:colId xmlns:a16="http://schemas.microsoft.com/office/drawing/2014/main" val="941714470"/>
                    </a:ext>
                  </a:extLst>
                </a:gridCol>
              </a:tblGrid>
              <a:tr h="58440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☑ 친환경 장보기 체크리스트 ☑</a:t>
                      </a:r>
                      <a:r>
                        <a:rPr lang="ko-KR" altLang="en-US" sz="3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돋움" panose="020B0604000101010101" pitchFamily="50" charset="-127"/>
                        </a:rPr>
                        <a:t> 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80808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가족과 함께 장을 보고 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80808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실천한 것에 표시해 봅시다</a:t>
                      </a:r>
                      <a:r>
                        <a:rPr lang="en-US" altLang="ko-KR" sz="2400" b="1" kern="0" spc="0" dirty="0">
                          <a:solidFill>
                            <a:srgbClr val="80808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.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냉장고 살판 뒤에 장보기 목록 만들기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장바구니</a:t>
                      </a:r>
                      <a:r>
                        <a:rPr lang="en-US" altLang="ko-KR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24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다회용기</a:t>
                      </a: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챙기기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지역 농산물 구입하기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과대 포장 없는 제품 구입하기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친환경 마크가 붙은 제품 구입하기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공정무역 인증 제품 구입하기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898525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2EBFC946-9731-45AC-938B-9CE5194A3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2728913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1C5F7A62-CCD3-A6B5-F2B0-8303C105D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488331"/>
              </p:ext>
            </p:extLst>
          </p:nvPr>
        </p:nvGraphicFramePr>
        <p:xfrm>
          <a:off x="9906000" y="3009900"/>
          <a:ext cx="6477000" cy="5943600"/>
        </p:xfrm>
        <a:graphic>
          <a:graphicData uri="http://schemas.openxmlformats.org/drawingml/2006/table">
            <a:tbl>
              <a:tblPr/>
              <a:tblGrid>
                <a:gridCol w="6477000">
                  <a:extLst>
                    <a:ext uri="{9D8B030D-6E8A-4147-A177-3AD203B41FA5}">
                      <a16:colId xmlns:a16="http://schemas.microsoft.com/office/drawing/2014/main" val="3439570220"/>
                    </a:ext>
                  </a:extLst>
                </a:gridCol>
              </a:tblGrid>
              <a:tr h="5943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☑ 배달 쓰레기 줄이기 체크리스트 ☑ 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80808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하나씩 실천해보고 실천한 것에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80808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표시해 봅시다</a:t>
                      </a:r>
                      <a:r>
                        <a:rPr lang="en-US" altLang="ko-KR" sz="2000" b="1" kern="0" spc="0" dirty="0">
                          <a:solidFill>
                            <a:srgbClr val="80808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. 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일회용 수저</a:t>
                      </a: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안 먹는 반찬 거절하기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가까운 곳은 </a:t>
                      </a:r>
                      <a:r>
                        <a:rPr lang="ko-KR" altLang="en-US" sz="20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다회용기를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가져가서 직접 포장해 오기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배달 온 플라스틱 용기가 몇 개인지 기록하기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포장 용기 말끔히 씻어서 버리기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포장 용기에 붙은 비닐 조각 최대한 제거하고 버리기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☐"/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재활용이 어려운 작은 용기는 닦아서 일반 쓰레기로 버리기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687326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17C34629-0CC7-4CB6-2DDC-8193B0644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2278063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581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D69D-47F1-5F56-B9FF-D95E8F0D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>
            <a:extLst>
              <a:ext uri="{FF2B5EF4-FFF2-40B4-BE49-F238E27FC236}">
                <a16:creationId xmlns:a16="http://schemas.microsoft.com/office/drawing/2014/main" id="{E7FBE634-3F44-96CC-EBA0-8843DBAEB6BE}"/>
              </a:ext>
            </a:extLst>
          </p:cNvPr>
          <p:cNvGrpSpPr/>
          <p:nvPr/>
        </p:nvGrpSpPr>
        <p:grpSpPr>
          <a:xfrm>
            <a:off x="350889" y="457143"/>
            <a:ext cx="17576822" cy="9374182"/>
            <a:chOff x="350889" y="457143"/>
            <a:chExt cx="17576822" cy="9374182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002BF342-3F68-6A2E-78FC-CA244A200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889" y="457143"/>
              <a:ext cx="17576822" cy="9374182"/>
            </a:xfrm>
            <a:prstGeom prst="rect">
              <a:avLst/>
            </a:prstGeom>
          </p:spPr>
        </p:pic>
      </p:grpSp>
      <p:grpSp>
        <p:nvGrpSpPr>
          <p:cNvPr id="10" name="그룹 1012">
            <a:extLst>
              <a:ext uri="{FF2B5EF4-FFF2-40B4-BE49-F238E27FC236}">
                <a16:creationId xmlns:a16="http://schemas.microsoft.com/office/drawing/2014/main" id="{A1249229-2252-9570-F2E8-D661D36283E5}"/>
              </a:ext>
            </a:extLst>
          </p:cNvPr>
          <p:cNvGrpSpPr/>
          <p:nvPr/>
        </p:nvGrpSpPr>
        <p:grpSpPr>
          <a:xfrm>
            <a:off x="1621435" y="4533900"/>
            <a:ext cx="15026024" cy="2362200"/>
            <a:chOff x="3754450" y="6655105"/>
            <a:chExt cx="10759994" cy="1091322"/>
          </a:xfrm>
        </p:grpSpPr>
        <p:pic>
          <p:nvPicPr>
            <p:cNvPr id="12" name="Object 37">
              <a:extLst>
                <a:ext uri="{FF2B5EF4-FFF2-40B4-BE49-F238E27FC236}">
                  <a16:creationId xmlns:a16="http://schemas.microsoft.com/office/drawing/2014/main" id="{5A7E70BC-180A-3FA4-8220-6095824CC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4450" y="6655105"/>
              <a:ext cx="10759994" cy="1091322"/>
            </a:xfrm>
            <a:prstGeom prst="rect">
              <a:avLst/>
            </a:prstGeom>
          </p:spPr>
        </p:pic>
      </p:grpSp>
      <p:sp>
        <p:nvSpPr>
          <p:cNvPr id="15" name="Object 49">
            <a:extLst>
              <a:ext uri="{FF2B5EF4-FFF2-40B4-BE49-F238E27FC236}">
                <a16:creationId xmlns:a16="http://schemas.microsoft.com/office/drawing/2014/main" id="{7D19E91E-42C6-8A67-FED7-1F1452362FF2}"/>
              </a:ext>
            </a:extLst>
          </p:cNvPr>
          <p:cNvSpPr txBox="1"/>
          <p:nvPr/>
        </p:nvSpPr>
        <p:spPr>
          <a:xfrm>
            <a:off x="3103846" y="5143500"/>
            <a:ext cx="1234440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r>
              <a:rPr lang="ko-KR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함께 그린 세상</a:t>
            </a: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세 번째 시간</a:t>
            </a: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BEE2ECA-8D10-93F4-70DD-D83CD711AB55}"/>
              </a:ext>
            </a:extLst>
          </p:cNvPr>
          <p:cNvGrpSpPr/>
          <p:nvPr/>
        </p:nvGrpSpPr>
        <p:grpSpPr>
          <a:xfrm>
            <a:off x="832242" y="2626026"/>
            <a:ext cx="8644623" cy="1505495"/>
            <a:chOff x="1889425" y="2331976"/>
            <a:chExt cx="14575303" cy="1844882"/>
          </a:xfrm>
        </p:grpSpPr>
        <p:sp>
          <p:nvSpPr>
            <p:cNvPr id="18" name="Object 23">
              <a:extLst>
                <a:ext uri="{FF2B5EF4-FFF2-40B4-BE49-F238E27FC236}">
                  <a16:creationId xmlns:a16="http://schemas.microsoft.com/office/drawing/2014/main" id="{003F3438-1472-28F6-0E5F-832207BB0C80}"/>
                </a:ext>
              </a:extLst>
            </p:cNvPr>
            <p:cNvSpPr txBox="1"/>
            <p:nvPr/>
          </p:nvSpPr>
          <p:spPr>
            <a:xfrm>
              <a:off x="1981200" y="2404051"/>
              <a:ext cx="14483528" cy="17728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8801" dirty="0">
                  <a:solidFill>
                    <a:srgbClr val="E4E8FE"/>
                  </a:solidFill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다음 시간에는</a:t>
              </a:r>
              <a:r>
                <a:rPr lang="en-US" altLang="ko-KR" sz="8801" dirty="0">
                  <a:solidFill>
                    <a:srgbClr val="E4E8FE"/>
                  </a:solidFill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..</a:t>
              </a:r>
              <a:endParaRPr lang="en-US" sz="8801" dirty="0">
                <a:solidFill>
                  <a:srgbClr val="E4E8FE"/>
                </a:solidFill>
                <a:latin typeface="세방고딕 Bold" panose="00000800000000000000" pitchFamily="2" charset="-127"/>
                <a:ea typeface="세방고딕 Bold" panose="00000800000000000000" pitchFamily="2" charset="-127"/>
              </a:endParaRPr>
            </a:p>
          </p:txBody>
        </p:sp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B104E9C4-DED8-FECF-6857-14DA8BBCD487}"/>
                </a:ext>
              </a:extLst>
            </p:cNvPr>
            <p:cNvSpPr txBox="1"/>
            <p:nvPr/>
          </p:nvSpPr>
          <p:spPr>
            <a:xfrm>
              <a:off x="1889425" y="2331976"/>
              <a:ext cx="14483528" cy="177280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8801" dirty="0"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다음 시간에는</a:t>
              </a:r>
              <a:r>
                <a:rPr lang="en-US" altLang="ko-KR" sz="8801" dirty="0">
                  <a:latin typeface="세방고딕 Bold" panose="00000800000000000000" pitchFamily="2" charset="-127"/>
                  <a:ea typeface="세방고딕 Bold" panose="00000800000000000000" pitchFamily="2" charset="-127"/>
                </a:rPr>
                <a:t>..</a:t>
              </a:r>
              <a:endParaRPr lang="en-US" sz="8801" dirty="0">
                <a:latin typeface="세방고딕 Bold" panose="00000800000000000000" pitchFamily="2" charset="-127"/>
                <a:ea typeface="세방고딕 Bold" panose="00000800000000000000" pitchFamily="2" charset="-127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7A5BA8C3-BA73-4181-7A72-38F3E90CD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08" b="95756" l="6332" r="89738">
                        <a14:foregroundMark x1="70306" y1="54499" x2="70306" y2="54499"/>
                        <a14:foregroundMark x1="70524" y1="40577" x2="70524" y2="40577"/>
                        <a14:foregroundMark x1="72052" y1="38540" x2="72052" y2="38540"/>
                        <a14:foregroundMark x1="36245" y1="9508" x2="48908" y2="10357"/>
                        <a14:foregroundMark x1="48908" y1="10357" x2="54148" y2="10187"/>
                        <a14:foregroundMark x1="6332" y1="25297" x2="6332" y2="25297"/>
                        <a14:foregroundMark x1="63537" y1="11885" x2="63537" y2="11885"/>
                        <a14:foregroundMark x1="50437" y1="92869" x2="52620" y2="90492"/>
                        <a14:foregroundMark x1="60917" y1="95756" x2="65939" y2="87436"/>
                        <a14:foregroundMark x1="65939" y1="87436" x2="65939" y2="869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07314">
            <a:off x="13824234" y="5249398"/>
            <a:ext cx="3248025" cy="417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18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551</Words>
  <Application>Microsoft Office PowerPoint</Application>
  <PresentationFormat>사용자 지정</PresentationFormat>
  <Paragraphs>125</Paragraphs>
  <Slides>24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41" baseType="lpstr">
      <vt:lpstr>맑은 고딕</vt:lpstr>
      <vt:lpstr>Arial</vt:lpstr>
      <vt:lpstr>한컴산뜻돋움</vt:lpstr>
      <vt:lpstr>카페24 써라운드</vt:lpstr>
      <vt:lpstr>세방고딕 Bold</vt:lpstr>
      <vt:lpstr>Wingdings</vt:lpstr>
      <vt:lpstr>에스코어 드림 6 Bold</vt:lpstr>
      <vt:lpstr>a고속도로</vt:lpstr>
      <vt:lpstr>함초롬돋움</vt:lpstr>
      <vt:lpstr>Calibri</vt:lpstr>
      <vt:lpstr>나눔손글씨 중학생</vt:lpstr>
      <vt:lpstr>210 Gulim 050</vt:lpstr>
      <vt:lpstr>Gmarket Sans Medium</vt:lpstr>
      <vt:lpstr>함초롬바탕</vt:lpstr>
      <vt:lpstr>THEBalsamtint</vt:lpstr>
      <vt:lpstr>a로케트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Gyeonghwa Cho</cp:lastModifiedBy>
  <cp:revision>70</cp:revision>
  <dcterms:created xsi:type="dcterms:W3CDTF">2022-12-07T19:35:03Z</dcterms:created>
  <dcterms:modified xsi:type="dcterms:W3CDTF">2024-11-25T13:32:16Z</dcterms:modified>
</cp:coreProperties>
</file>