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323" r:id="rId2"/>
    <p:sldId id="257" r:id="rId3"/>
    <p:sldId id="320" r:id="rId4"/>
    <p:sldId id="258" r:id="rId5"/>
    <p:sldId id="321" r:id="rId6"/>
    <p:sldId id="322" r:id="rId7"/>
  </p:sldIdLst>
  <p:sldSz cx="18288000" cy="10287000"/>
  <p:notesSz cx="10287000" cy="18288000"/>
  <p:embeddedFontLst>
    <p:embeddedFont>
      <p:font typeface="210 Gulim 050" panose="020B0600000101010101" charset="-127"/>
      <p:regular r:id="rId9"/>
    </p:embeddedFont>
    <p:embeddedFont>
      <p:font typeface="Gmarket Sans Medium" panose="020B0600000101010101" charset="-127"/>
      <p:regular r:id="rId10"/>
    </p:embeddedFont>
    <p:embeddedFont>
      <p:font typeface="THEBalsamtint" panose="020B0600000101010101" charset="-127"/>
      <p:regular r:id="rId11"/>
    </p:embeddedFont>
    <p:embeddedFont>
      <p:font typeface="나눔스퀘어 ExtraBold" panose="020B0600000101010101" pitchFamily="50" charset="-127"/>
      <p:bold r:id="rId12"/>
    </p:embeddedFont>
    <p:embeddedFont>
      <p:font typeface="에스코어 드림 6 Bold" panose="020B0703030302020204" pitchFamily="34" charset="-127"/>
      <p:bold r:id="rId13"/>
    </p:embeddedFont>
    <p:embeddedFont>
      <p:font typeface="맑은 고딕" panose="020B0503020000020004" pitchFamily="50" charset="-127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8FE"/>
    <a:srgbClr val="3B4D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879" autoAdjust="0"/>
  </p:normalViewPr>
  <p:slideViewPr>
    <p:cSldViewPr>
      <p:cViewPr varScale="1">
        <p:scale>
          <a:sx n="47" d="100"/>
          <a:sy n="47" d="100"/>
        </p:scale>
        <p:origin x="1138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A15E0-D890-4E3D-B98B-BD0E7B58349C}" type="datetimeFigureOut">
              <a:rPr lang="ko-KR" altLang="en-US" smtClean="0"/>
              <a:t>2024-11-25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88EBF-A338-4400-B6B2-9408082440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138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88EBF-A338-4400-B6B2-94080824409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6246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사용한 물이 바로 바다</a:t>
            </a:r>
            <a:r>
              <a:rPr lang="en-US" altLang="ko-KR" dirty="0"/>
              <a:t>, </a:t>
            </a:r>
            <a:r>
              <a:rPr lang="ko-KR" altLang="en-US" dirty="0"/>
              <a:t>강</a:t>
            </a:r>
            <a:r>
              <a:rPr lang="en-US" altLang="ko-KR" dirty="0"/>
              <a:t>, </a:t>
            </a:r>
            <a:r>
              <a:rPr lang="ko-KR" altLang="en-US" dirty="0"/>
              <a:t>호수로 가면 어떨까</a:t>
            </a:r>
            <a:r>
              <a:rPr lang="en-US" altLang="ko-KR" dirty="0"/>
              <a:t>? </a:t>
            </a:r>
            <a:r>
              <a:rPr lang="ko-KR" altLang="en-US" dirty="0"/>
              <a:t>바다</a:t>
            </a:r>
            <a:r>
              <a:rPr lang="en-US" altLang="ko-KR" dirty="0"/>
              <a:t>, </a:t>
            </a:r>
            <a:r>
              <a:rPr lang="ko-KR" altLang="en-US" dirty="0"/>
              <a:t>강</a:t>
            </a:r>
            <a:r>
              <a:rPr lang="en-US" altLang="ko-KR" dirty="0"/>
              <a:t>, </a:t>
            </a:r>
            <a:r>
              <a:rPr lang="ko-KR" altLang="en-US" dirty="0"/>
              <a:t>호수가 더러워짐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그래서 처리시설이 필요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하수처리장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ko-KR" altLang="en-US" dirty="0">
                <a:sym typeface="Wingdings" panose="05000000000000000000" pitchFamily="2" charset="2"/>
              </a:rPr>
              <a:t>청주 </a:t>
            </a:r>
            <a:r>
              <a:rPr lang="ko-KR" altLang="en-US" dirty="0" err="1">
                <a:sym typeface="Wingdings" panose="05000000000000000000" pitchFamily="2" charset="2"/>
              </a:rPr>
              <a:t>옥산에</a:t>
            </a:r>
            <a:r>
              <a:rPr lang="ko-KR" altLang="en-US" dirty="0">
                <a:sym typeface="Wingdings" panose="05000000000000000000" pitchFamily="2" charset="2"/>
              </a:rPr>
              <a:t> 있음 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ko-KR" altLang="en-US" dirty="0">
                <a:sym typeface="Wingdings" panose="05000000000000000000" pitchFamily="2" charset="2"/>
              </a:rPr>
              <a:t>하수처리시설 클릭 </a:t>
            </a:r>
            <a:r>
              <a:rPr lang="en-US" altLang="ko-KR" dirty="0">
                <a:sym typeface="Wingdings" panose="05000000000000000000" pitchFamily="2" charset="2"/>
              </a:rPr>
              <a:t>-&gt; </a:t>
            </a:r>
            <a:r>
              <a:rPr lang="ko-KR" altLang="en-US" dirty="0">
                <a:sym typeface="Wingdings" panose="05000000000000000000" pitchFamily="2" charset="2"/>
              </a:rPr>
              <a:t>청주 하수 처리장 소개 영상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88EBF-A338-4400-B6B2-94080824409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4252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하수유입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더러워진 물이 들어오는 곳</a:t>
            </a:r>
          </a:p>
          <a:p>
            <a:pPr fontAlgn="base"/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유입침사지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더러워진 물 속의 침전물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걸러내기</a:t>
            </a:r>
            <a:endParaRPr lang="ko-KR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3. 1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 침전지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더러워진 물 속에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섞여있는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찌꺼기를 분리처리</a:t>
            </a:r>
          </a:p>
          <a:p>
            <a:pPr fontAlgn="base"/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생슬러지농축기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수처리과정에서 생긴 찌꺼기를 기계 농축 후 소화조로 이동</a:t>
            </a:r>
          </a:p>
          <a:p>
            <a:pPr fontAlgn="base"/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소화조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찌꺼기를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35℃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약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일 동안 썩힌다</a:t>
            </a:r>
          </a:p>
          <a:p>
            <a:pPr fontAlgn="base"/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원심농축기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슬러지 내 물을 제거한 후 소화 과정없이 곧바로 탈수실로 이동</a:t>
            </a:r>
          </a:p>
          <a:p>
            <a:pPr fontAlgn="base"/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원심탈수실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찌꺼기 속에 있는 물기를 짜서 찌꺼기 양을 줄여준다</a:t>
            </a:r>
          </a:p>
          <a:p>
            <a:pPr fontAlgn="base"/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슬러지 운반</a:t>
            </a:r>
          </a:p>
          <a:p>
            <a:pPr fontAlgn="base"/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생물반응조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미생물을 활용한 오염 물질 제거</a:t>
            </a:r>
          </a:p>
          <a:p>
            <a:pPr fontAlgn="base"/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10. 2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 침전지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위는 맑은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물층과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아래는 찌꺼기층으로 분리</a:t>
            </a:r>
          </a:p>
          <a:p>
            <a:pPr fontAlgn="base"/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여과지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미세여과막을 이용하여 부유물질 제거</a:t>
            </a:r>
          </a:p>
          <a:p>
            <a:pPr fontAlgn="base"/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12.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하천 방류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청주는 미호천으로 방류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ko-KR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88EBF-A338-4400-B6B2-94080824409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074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포스트잇에</a:t>
            </a:r>
            <a:r>
              <a:rPr lang="ko-KR" altLang="en-US" dirty="0"/>
              <a:t> 의견 쓰기</a:t>
            </a:r>
            <a:endParaRPr lang="en-US" altLang="ko-KR" dirty="0"/>
          </a:p>
          <a:p>
            <a:r>
              <a:rPr lang="ko-KR" altLang="en-US" dirty="0"/>
              <a:t>토의해보기 등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88EBF-A338-4400-B6B2-94080824409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1396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rms.naver.com/entry.naver?docId=2448629&amp;cid=65634&amp;categoryId=6563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hyperlink" Target="https://youtu.be/AC4dh37dc_o?si=KFbPtlCUOq_0qkZK" TargetMode="Externa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youtu.be/LUb_JOT_TX8?si=nF13WPj-kZdKNJx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PN9xMCBwotw?si=ipvQFapHEz2F9t-U" TargetMode="External"/><Relationship Id="rId5" Type="http://schemas.openxmlformats.org/officeDocument/2006/relationships/image" Target="../media/image16.jp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0800000">
            <a:off x="-76200" y="-50800"/>
            <a:ext cx="18389600" cy="104013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80000">
            <a:off x="5029200" y="8204200"/>
            <a:ext cx="8242300" cy="44577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3400" y="8369300"/>
            <a:ext cx="6172200" cy="24003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8166100"/>
            <a:ext cx="5080000" cy="2159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432300" y="5600700"/>
            <a:ext cx="3098800" cy="774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1300"/>
              </a:lnSpc>
            </a:pPr>
            <a:r>
              <a:rPr lang="ko-KR" sz="4300" b="0" i="0" u="none" strike="noStrike" spc="-100">
                <a:solidFill>
                  <a:srgbClr val="FFFFFF"/>
                </a:solidFill>
                <a:ea typeface="210 Gulim 050"/>
              </a:rPr>
              <a:t>지구지키기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91900" y="5600700"/>
            <a:ext cx="1816100" cy="774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1300"/>
              </a:lnSpc>
            </a:pPr>
            <a:r>
              <a:rPr lang="ko-KR" sz="4300" b="0" i="0" u="none" strike="noStrike" spc="-100">
                <a:solidFill>
                  <a:srgbClr val="FFFFFF"/>
                </a:solidFill>
                <a:ea typeface="210 Gulim 050"/>
              </a:rPr>
              <a:t>캠페인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9200" y="5918200"/>
            <a:ext cx="3429000" cy="6350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10" name="TextBox 10"/>
          <p:cNvSpPr txBox="1"/>
          <p:nvPr/>
        </p:nvSpPr>
        <p:spPr>
          <a:xfrm>
            <a:off x="4737100" y="927100"/>
            <a:ext cx="8420100" cy="3911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79679"/>
              </a:lnSpc>
            </a:pPr>
            <a:r>
              <a:rPr lang="ko-KR" sz="16000" b="1" i="0" u="none" strike="noStrike" spc="-400" dirty="0">
                <a:solidFill>
                  <a:srgbClr val="FFFFFF"/>
                </a:solidFill>
                <a:ea typeface="THEBalsamtint"/>
              </a:rPr>
              <a:t>지구</a:t>
            </a:r>
          </a:p>
          <a:p>
            <a:pPr lvl="0" algn="ctr">
              <a:lnSpc>
                <a:spcPct val="79679"/>
              </a:lnSpc>
            </a:pPr>
            <a:r>
              <a:rPr lang="ko-KR" sz="16000" b="1" i="0" u="none" strike="noStrike" spc="-400" dirty="0">
                <a:solidFill>
                  <a:srgbClr val="FFFFFF"/>
                </a:solidFill>
                <a:ea typeface="THEBalsamtint"/>
              </a:rPr>
              <a:t>특공대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360000">
            <a:off x="12560300" y="4622800"/>
            <a:ext cx="762000" cy="190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">
            <a:off x="5346700" y="2057400"/>
            <a:ext cx="787400" cy="1905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 rot="-5400000">
            <a:off x="-723900" y="5016500"/>
            <a:ext cx="2832100" cy="241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6199"/>
              </a:lnSpc>
            </a:pPr>
            <a:r>
              <a:rPr lang="en-US" sz="1400" b="1" i="0" u="none" strike="noStrike" spc="300">
                <a:solidFill>
                  <a:srgbClr val="FFFFFF"/>
                </a:solidFill>
                <a:latin typeface="Gmarket Sans Medium"/>
              </a:rPr>
              <a:t>EARTH PROTECTION</a:t>
            </a:r>
          </a:p>
        </p:txBody>
      </p:sp>
      <p:sp>
        <p:nvSpPr>
          <p:cNvPr id="15" name="TextBox 15"/>
          <p:cNvSpPr txBox="1"/>
          <p:nvPr/>
        </p:nvSpPr>
        <p:spPr>
          <a:xfrm rot="5400000">
            <a:off x="16179800" y="5016500"/>
            <a:ext cx="2832100" cy="241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6199"/>
              </a:lnSpc>
            </a:pPr>
            <a:r>
              <a:rPr lang="en-US" sz="1400" b="1" i="0" u="none" strike="noStrike" spc="300">
                <a:solidFill>
                  <a:srgbClr val="FFFFFF"/>
                </a:solidFill>
                <a:latin typeface="Gmarket Sans Medium"/>
              </a:rPr>
              <a:t>EARTH PROTECTION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0600" y="5207000"/>
            <a:ext cx="4102100" cy="41021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8900" y="1435100"/>
            <a:ext cx="584200" cy="5969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274800" y="4305300"/>
            <a:ext cx="495300" cy="5080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049500" y="2730500"/>
            <a:ext cx="876300" cy="876300"/>
          </a:xfrm>
          <a:prstGeom prst="rect">
            <a:avLst/>
          </a:prstGeom>
        </p:spPr>
      </p:pic>
      <p:grpSp>
        <p:nvGrpSpPr>
          <p:cNvPr id="21" name="그룹 1012"/>
          <p:cNvGrpSpPr/>
          <p:nvPr/>
        </p:nvGrpSpPr>
        <p:grpSpPr>
          <a:xfrm>
            <a:off x="2895600" y="9174481"/>
            <a:ext cx="12725400" cy="1091322"/>
            <a:chOff x="3754450" y="6655105"/>
            <a:chExt cx="10759994" cy="1091322"/>
          </a:xfrm>
        </p:grpSpPr>
        <p:pic>
          <p:nvPicPr>
            <p:cNvPr id="22" name="Object 37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54450" y="6655105"/>
              <a:ext cx="10759994" cy="1091322"/>
            </a:xfrm>
            <a:prstGeom prst="rect">
              <a:avLst/>
            </a:prstGeom>
          </p:spPr>
        </p:pic>
      </p:grpSp>
      <p:sp>
        <p:nvSpPr>
          <p:cNvPr id="23" name="Object 49">
            <a:extLst>
              <a:ext uri="{FF2B5EF4-FFF2-40B4-BE49-F238E27FC236}">
                <a16:creationId xmlns:a16="http://schemas.microsoft.com/office/drawing/2014/main" id="{BBE9202D-78C2-4D05-8F42-5233CBEE2D26}"/>
              </a:ext>
            </a:extLst>
          </p:cNvPr>
          <p:cNvSpPr txBox="1"/>
          <p:nvPr/>
        </p:nvSpPr>
        <p:spPr>
          <a:xfrm>
            <a:off x="3111500" y="9271331"/>
            <a:ext cx="1220978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우리가 사용한 물은 어디로 가는지 알아보기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7975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4E8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50889" y="457143"/>
            <a:ext cx="17576822" cy="9374182"/>
            <a:chOff x="350889" y="457143"/>
            <a:chExt cx="17576822" cy="937418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sp>
        <p:nvSpPr>
          <p:cNvPr id="13" name="Object 50">
            <a:extLst>
              <a:ext uri="{FF2B5EF4-FFF2-40B4-BE49-F238E27FC236}">
                <a16:creationId xmlns:a16="http://schemas.microsoft.com/office/drawing/2014/main" id="{8482EB1B-628D-4371-A6F0-8F60BE6110F3}"/>
              </a:ext>
            </a:extLst>
          </p:cNvPr>
          <p:cNvSpPr txBox="1"/>
          <p:nvPr/>
        </p:nvSpPr>
        <p:spPr>
          <a:xfrm>
            <a:off x="1524000" y="1405979"/>
            <a:ext cx="396240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-Core Dream 5 Medium" pitchFamily="34" charset="0"/>
              </a:rPr>
              <a:t>생각 열기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23" name="그룹 1013">
            <a:extLst>
              <a:ext uri="{FF2B5EF4-FFF2-40B4-BE49-F238E27FC236}">
                <a16:creationId xmlns:a16="http://schemas.microsoft.com/office/drawing/2014/main" id="{EA7C8EFE-DA03-4D4D-881E-65992E60C674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24" name="Object 40">
              <a:extLst>
                <a:ext uri="{FF2B5EF4-FFF2-40B4-BE49-F238E27FC236}">
                  <a16:creationId xmlns:a16="http://schemas.microsoft.com/office/drawing/2014/main" id="{C911414B-8B30-417F-9D54-C65D14396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Object 49">
            <a:extLst>
              <a:ext uri="{FF2B5EF4-FFF2-40B4-BE49-F238E27FC236}">
                <a16:creationId xmlns:a16="http://schemas.microsoft.com/office/drawing/2014/main" id="{8E5DADE0-3DC3-471D-A8B6-FC1D896D7877}"/>
              </a:ext>
            </a:extLst>
          </p:cNvPr>
          <p:cNvSpPr txBox="1"/>
          <p:nvPr/>
        </p:nvSpPr>
        <p:spPr>
          <a:xfrm>
            <a:off x="-76200" y="2945306"/>
            <a:ext cx="16603150" cy="3785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endParaRPr lang="en-US" altLang="ko-KR" sz="80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algn="ctr"/>
            <a:r>
              <a:rPr lang="ko-KR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우리가 먹고 사용한       은 </a:t>
            </a:r>
            <a:endParaRPr lang="en-US" altLang="ko-KR" sz="80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algn="ctr"/>
            <a:r>
              <a:rPr lang="ko-KR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어디로 갈까요</a:t>
            </a:r>
            <a:r>
              <a:rPr lang="en-US" altLang="ko-KR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?</a:t>
            </a:r>
            <a:endParaRPr lang="en-US" sz="80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9BA707C-236F-43BC-BDE8-E97D0D579AAF}"/>
              </a:ext>
            </a:extLst>
          </p:cNvPr>
          <p:cNvSpPr/>
          <p:nvPr/>
        </p:nvSpPr>
        <p:spPr>
          <a:xfrm>
            <a:off x="11353800" y="3162300"/>
            <a:ext cx="2259008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물</a:t>
            </a:r>
            <a:endParaRPr lang="ko-KR" altLang="en-US" sz="1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50889" y="348655"/>
            <a:ext cx="17576822" cy="9374182"/>
            <a:chOff x="350889" y="457143"/>
            <a:chExt cx="17576822" cy="937418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D5953B9-6D76-48B9-AD40-BDF5FC612ED1}"/>
              </a:ext>
            </a:extLst>
          </p:cNvPr>
          <p:cNvGrpSpPr/>
          <p:nvPr/>
        </p:nvGrpSpPr>
        <p:grpSpPr>
          <a:xfrm>
            <a:off x="838200" y="1868335"/>
            <a:ext cx="10668000" cy="5976459"/>
            <a:chOff x="574435" y="-334418"/>
            <a:chExt cx="17191773" cy="9927760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69BA707C-236F-43BC-BDE8-E97D0D579AAF}"/>
                </a:ext>
              </a:extLst>
            </p:cNvPr>
            <p:cNvSpPr/>
            <p:nvPr/>
          </p:nvSpPr>
          <p:spPr>
            <a:xfrm>
              <a:off x="16154400" y="6438900"/>
              <a:ext cx="1611808" cy="1993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72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물</a:t>
              </a:r>
              <a:endParaRPr lang="ko-KR" alt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endParaRPr>
            </a:p>
          </p:txBody>
        </p:sp>
        <p:cxnSp>
          <p:nvCxnSpPr>
            <p:cNvPr id="5" name="직선 화살표 연결선 4">
              <a:extLst>
                <a:ext uri="{FF2B5EF4-FFF2-40B4-BE49-F238E27FC236}">
                  <a16:creationId xmlns:a16="http://schemas.microsoft.com/office/drawing/2014/main" id="{B845066D-4AAB-482E-BC75-29A1C10B25C6}"/>
                </a:ext>
              </a:extLst>
            </p:cNvPr>
            <p:cNvCxnSpPr>
              <a:cxnSpLocks/>
            </p:cNvCxnSpPr>
            <p:nvPr/>
          </p:nvCxnSpPr>
          <p:spPr>
            <a:xfrm>
              <a:off x="15458268" y="7223730"/>
              <a:ext cx="889861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8D64AB30-28CE-4BB7-94E1-89A35049E92D}"/>
                </a:ext>
              </a:extLst>
            </p:cNvPr>
            <p:cNvSpPr/>
            <p:nvPr/>
          </p:nvSpPr>
          <p:spPr>
            <a:xfrm>
              <a:off x="10971509" y="6438900"/>
              <a:ext cx="5376621" cy="16871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6000" b="1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pattFill prst="dkUpDiag">
                    <a:fgClr>
                      <a:schemeClr val="tx2"/>
                    </a:fgClr>
                    <a:bgClr>
                      <a:schemeClr val="tx2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tx2">
                        <a:lumMod val="75000"/>
                      </a:schemeClr>
                    </a:outerShdw>
                  </a:effectLst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대청호</a:t>
              </a:r>
              <a:endParaRPr lang="ko-KR" altLang="en-US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endParaRPr>
            </a:p>
          </p:txBody>
        </p:sp>
        <p:cxnSp>
          <p:nvCxnSpPr>
            <p:cNvPr id="14" name="직선 화살표 연결선 13">
              <a:extLst>
                <a:ext uri="{FF2B5EF4-FFF2-40B4-BE49-F238E27FC236}">
                  <a16:creationId xmlns:a16="http://schemas.microsoft.com/office/drawing/2014/main" id="{39DED2EF-F8C5-4E81-8F7D-2AD9ECF02620}"/>
                </a:ext>
              </a:extLst>
            </p:cNvPr>
            <p:cNvCxnSpPr>
              <a:cxnSpLocks/>
            </p:cNvCxnSpPr>
            <p:nvPr/>
          </p:nvCxnSpPr>
          <p:spPr>
            <a:xfrm>
              <a:off x="10971509" y="7223730"/>
              <a:ext cx="914400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7A209-3F41-4882-A284-AB54BAD8C3EC}"/>
                </a:ext>
              </a:extLst>
            </p:cNvPr>
            <p:cNvSpPr/>
            <p:nvPr/>
          </p:nvSpPr>
          <p:spPr>
            <a:xfrm>
              <a:off x="7045271" y="6438900"/>
              <a:ext cx="5376621" cy="18405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6600" dirty="0">
                  <a:ln w="0"/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effectLst>
                    <a:reflection blurRad="6350" stA="53000" endA="300" endPos="35500" dir="5400000" sy="-90000" algn="bl" rotWithShape="0"/>
                  </a:effectLst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금강</a:t>
              </a:r>
              <a:endParaRPr lang="ko-KR" altLang="en-US" sz="6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endParaRPr>
            </a:p>
          </p:txBody>
        </p:sp>
        <p:cxnSp>
          <p:nvCxnSpPr>
            <p:cNvPr id="12" name="직선 화살표 연결선 11">
              <a:extLst>
                <a:ext uri="{FF2B5EF4-FFF2-40B4-BE49-F238E27FC236}">
                  <a16:creationId xmlns:a16="http://schemas.microsoft.com/office/drawing/2014/main" id="{5B1DD0AB-62B2-41A1-A509-AD8C8952D9B3}"/>
                </a:ext>
              </a:extLst>
            </p:cNvPr>
            <p:cNvCxnSpPr>
              <a:cxnSpLocks/>
            </p:cNvCxnSpPr>
            <p:nvPr/>
          </p:nvCxnSpPr>
          <p:spPr>
            <a:xfrm>
              <a:off x="7467600" y="7156721"/>
              <a:ext cx="914400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직사각형 3">
              <a:hlinkClick r:id="rId4"/>
              <a:extLst>
                <a:ext uri="{FF2B5EF4-FFF2-40B4-BE49-F238E27FC236}">
                  <a16:creationId xmlns:a16="http://schemas.microsoft.com/office/drawing/2014/main" id="{3CAE6487-D4FC-4E0C-AE89-3ED60D80A67B}"/>
                </a:ext>
              </a:extLst>
            </p:cNvPr>
            <p:cNvSpPr/>
            <p:nvPr/>
          </p:nvSpPr>
          <p:spPr>
            <a:xfrm>
              <a:off x="3182739" y="6527353"/>
              <a:ext cx="4389515" cy="18405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ko-KR" altLang="en-US" sz="6600" b="1" cap="none" spc="0" dirty="0" err="1">
                  <a:ln w="12700">
                    <a:solidFill>
                      <a:schemeClr val="accent5"/>
                    </a:solidFill>
                    <a:prstDash val="solid"/>
                  </a:ln>
                  <a:pattFill prst="ltDnDiag">
                    <a:fgClr>
                      <a:schemeClr val="accent5">
                        <a:lumMod val="60000"/>
                        <a:lumOff val="40000"/>
                      </a:schemeClr>
                    </a:fgClr>
                    <a:bgClr>
                      <a:schemeClr val="bg1"/>
                    </a:bgClr>
                  </a:pattFill>
                  <a:effectLst/>
                </a:rPr>
                <a:t>뜬봉샘</a:t>
              </a:r>
              <a:endParaRPr lang="en-US" altLang="ko-KR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endParaRPr>
            </a:p>
          </p:txBody>
        </p:sp>
        <p:cxnSp>
          <p:nvCxnSpPr>
            <p:cNvPr id="13" name="직선 화살표 연결선 12">
              <a:extLst>
                <a:ext uri="{FF2B5EF4-FFF2-40B4-BE49-F238E27FC236}">
                  <a16:creationId xmlns:a16="http://schemas.microsoft.com/office/drawing/2014/main" id="{1B631048-37B2-4F85-BDF2-7619146DF608}"/>
                </a:ext>
              </a:extLst>
            </p:cNvPr>
            <p:cNvCxnSpPr>
              <a:cxnSpLocks/>
            </p:cNvCxnSpPr>
            <p:nvPr/>
          </p:nvCxnSpPr>
          <p:spPr>
            <a:xfrm>
              <a:off x="3733800" y="5143500"/>
              <a:ext cx="381000" cy="1383852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화살표 연결선 14">
              <a:extLst>
                <a:ext uri="{FF2B5EF4-FFF2-40B4-BE49-F238E27FC236}">
                  <a16:creationId xmlns:a16="http://schemas.microsoft.com/office/drawing/2014/main" id="{EED83C79-46B8-4F9F-AAE0-7745D0F396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06430" y="7773834"/>
              <a:ext cx="1232076" cy="469452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43F90D0-98F4-47B5-B5B6-D54EEFF77E14}"/>
                </a:ext>
              </a:extLst>
            </p:cNvPr>
            <p:cNvSpPr/>
            <p:nvPr/>
          </p:nvSpPr>
          <p:spPr>
            <a:xfrm>
              <a:off x="2206430" y="3918953"/>
              <a:ext cx="2886028" cy="138040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48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비</a:t>
              </a:r>
              <a:r>
                <a:rPr lang="en-US" altLang="ko-KR" sz="48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,</a:t>
              </a:r>
              <a:r>
                <a:rPr lang="ko-KR" altLang="en-US" sz="48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 눈</a:t>
              </a:r>
              <a:endParaRPr lang="en-US" altLang="ko-K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1F22819-5E82-4B09-9D69-96C55B28F5E8}"/>
                </a:ext>
              </a:extLst>
            </p:cNvPr>
            <p:cNvSpPr/>
            <p:nvPr/>
          </p:nvSpPr>
          <p:spPr>
            <a:xfrm>
              <a:off x="574435" y="8212936"/>
              <a:ext cx="3692765" cy="138040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48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지하수</a:t>
              </a:r>
              <a:endParaRPr lang="en-US" altLang="ko-K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cxnSp>
          <p:nvCxnSpPr>
            <p:cNvPr id="20" name="직선 화살표 연결선 19">
              <a:extLst>
                <a:ext uri="{FF2B5EF4-FFF2-40B4-BE49-F238E27FC236}">
                  <a16:creationId xmlns:a16="http://schemas.microsoft.com/office/drawing/2014/main" id="{628B800C-AD6D-446D-B3E3-F610890E89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49230" y="5143500"/>
              <a:ext cx="1070170" cy="2953512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>
              <a:extLst>
                <a:ext uri="{FF2B5EF4-FFF2-40B4-BE49-F238E27FC236}">
                  <a16:creationId xmlns:a16="http://schemas.microsoft.com/office/drawing/2014/main" id="{05703335-EC93-4D34-BEAB-D1C975F3CFA8}"/>
                </a:ext>
              </a:extLst>
            </p:cNvPr>
            <p:cNvCxnSpPr>
              <a:cxnSpLocks/>
            </p:cNvCxnSpPr>
            <p:nvPr/>
          </p:nvCxnSpPr>
          <p:spPr>
            <a:xfrm>
              <a:off x="3581400" y="2400300"/>
              <a:ext cx="0" cy="151865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DDD2F30-36B1-414F-A57F-A5B19D7D8790}"/>
                </a:ext>
              </a:extLst>
            </p:cNvPr>
            <p:cNvSpPr/>
            <p:nvPr/>
          </p:nvSpPr>
          <p:spPr>
            <a:xfrm>
              <a:off x="2284315" y="-334418"/>
              <a:ext cx="2646879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ko-KR" altLang="en-US" sz="9600" b="1" cap="none" spc="0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구름</a:t>
              </a:r>
              <a:endParaRPr lang="en-US" altLang="ko-KR" sz="9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</p:grp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F9E9E133-8D84-4751-8A51-816A2CED4EC6}"/>
              </a:ext>
            </a:extLst>
          </p:cNvPr>
          <p:cNvCxnSpPr>
            <a:cxnSpLocks/>
          </p:cNvCxnSpPr>
          <p:nvPr/>
        </p:nvCxnSpPr>
        <p:spPr>
          <a:xfrm flipH="1">
            <a:off x="4191001" y="2628900"/>
            <a:ext cx="2330718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600CFC2-054A-4D47-A4D1-56BC5550F7C4}"/>
              </a:ext>
            </a:extLst>
          </p:cNvPr>
          <p:cNvSpPr/>
          <p:nvPr/>
        </p:nvSpPr>
        <p:spPr>
          <a:xfrm>
            <a:off x="6521719" y="1567071"/>
            <a:ext cx="294022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6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수증기 </a:t>
            </a:r>
            <a:endParaRPr lang="en-US" altLang="ko-KR" sz="6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ko-KR" altLang="en-US" sz="6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응결</a:t>
            </a:r>
            <a:endParaRPr lang="en-US" altLang="ko-KR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1E1EED10-D2CA-4D28-991C-6DB0038F8843}"/>
              </a:ext>
            </a:extLst>
          </p:cNvPr>
          <p:cNvCxnSpPr>
            <a:cxnSpLocks/>
          </p:cNvCxnSpPr>
          <p:nvPr/>
        </p:nvCxnSpPr>
        <p:spPr>
          <a:xfrm flipH="1" flipV="1">
            <a:off x="9533162" y="2381963"/>
            <a:ext cx="5554438" cy="287787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F3B53BE-7B33-4F55-AA82-7CB2B068DEFD}"/>
              </a:ext>
            </a:extLst>
          </p:cNvPr>
          <p:cNvSpPr/>
          <p:nvPr/>
        </p:nvSpPr>
        <p:spPr>
          <a:xfrm>
            <a:off x="14185980" y="3850640"/>
            <a:ext cx="3676287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바다</a:t>
            </a:r>
            <a:r>
              <a:rPr lang="en-US" altLang="ko-KR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강</a:t>
            </a:r>
            <a:r>
              <a:rPr lang="en-US" altLang="ko-KR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호수</a:t>
            </a:r>
            <a:endParaRPr lang="en-US" altLang="ko-KR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ko-KR" altLang="en-US" sz="5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등의 물</a:t>
            </a:r>
            <a:r>
              <a:rPr lang="en-US" altLang="ko-KR" sz="5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5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식물</a:t>
            </a:r>
            <a:endParaRPr lang="en-US" altLang="ko-KR" sz="54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ko-KR" altLang="en-US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안의 물</a:t>
            </a:r>
            <a:endParaRPr lang="en-US" altLang="ko-KR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B949A32A-22D7-4EC8-B18A-6BEB52053A8E}"/>
              </a:ext>
            </a:extLst>
          </p:cNvPr>
          <p:cNvSpPr/>
          <p:nvPr/>
        </p:nvSpPr>
        <p:spPr>
          <a:xfrm>
            <a:off x="12274287" y="2993143"/>
            <a:ext cx="187743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증발</a:t>
            </a:r>
            <a:endParaRPr lang="en-US" altLang="ko-KR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FB4269C8-DB38-4560-832B-9EB135A3B580}"/>
              </a:ext>
            </a:extLst>
          </p:cNvPr>
          <p:cNvCxnSpPr>
            <a:cxnSpLocks/>
          </p:cNvCxnSpPr>
          <p:nvPr/>
        </p:nvCxnSpPr>
        <p:spPr>
          <a:xfrm>
            <a:off x="3676021" y="4844340"/>
            <a:ext cx="11116624" cy="86575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8C2B2A72-560B-41F9-ACCA-97BB2DF581B0}"/>
              </a:ext>
            </a:extLst>
          </p:cNvPr>
          <p:cNvCxnSpPr>
            <a:cxnSpLocks/>
          </p:cNvCxnSpPr>
          <p:nvPr/>
        </p:nvCxnSpPr>
        <p:spPr>
          <a:xfrm flipV="1">
            <a:off x="3163924" y="6623051"/>
            <a:ext cx="11682838" cy="82444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621202F8-AF39-48F8-8D66-891CD7C9316B}"/>
              </a:ext>
            </a:extLst>
          </p:cNvPr>
          <p:cNvCxnSpPr>
            <a:cxnSpLocks/>
          </p:cNvCxnSpPr>
          <p:nvPr/>
        </p:nvCxnSpPr>
        <p:spPr>
          <a:xfrm flipV="1">
            <a:off x="11540455" y="5989369"/>
            <a:ext cx="3241178" cy="4596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68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8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889" y="457143"/>
            <a:ext cx="17576822" cy="9374182"/>
          </a:xfrm>
          <a:prstGeom prst="rect">
            <a:avLst/>
          </a:prstGeom>
        </p:spPr>
      </p:pic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065D1C2F-77C2-4661-96D5-ADDE6B7777FA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94191FA5-57D7-4F9D-80B8-518F452D5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92DE7B1-5C92-4A23-91B3-164E00FCB269}"/>
              </a:ext>
            </a:extLst>
          </p:cNvPr>
          <p:cNvSpPr/>
          <p:nvPr/>
        </p:nvSpPr>
        <p:spPr>
          <a:xfrm>
            <a:off x="1246363" y="1143933"/>
            <a:ext cx="4876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사용한</a:t>
            </a:r>
            <a:r>
              <a:rPr lang="ko-KR" alt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물</a:t>
            </a:r>
            <a:endParaRPr lang="ko-KR" alt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FB1C63D-1999-4410-BD1A-0093DE76C945}"/>
              </a:ext>
            </a:extLst>
          </p:cNvPr>
          <p:cNvSpPr/>
          <p:nvPr/>
        </p:nvSpPr>
        <p:spPr>
          <a:xfrm>
            <a:off x="7772400" y="1193789"/>
            <a:ext cx="99822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6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바다</a:t>
            </a:r>
            <a:r>
              <a:rPr lang="en-US" altLang="ko-KR" sz="66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66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강</a:t>
            </a:r>
            <a:r>
              <a:rPr lang="en-US" altLang="ko-KR" sz="66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66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호수</a:t>
            </a:r>
            <a:endParaRPr lang="en-US" altLang="ko-KR" sz="66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7EA690E6-05B6-45AE-B1AA-EF5149E8B89A}"/>
              </a:ext>
            </a:extLst>
          </p:cNvPr>
          <p:cNvCxnSpPr/>
          <p:nvPr/>
        </p:nvCxnSpPr>
        <p:spPr>
          <a:xfrm>
            <a:off x="5791200" y="1744097"/>
            <a:ext cx="41910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설명선: 굽은 선 9">
            <a:hlinkClick r:id="rId5"/>
            <a:extLst>
              <a:ext uri="{FF2B5EF4-FFF2-40B4-BE49-F238E27FC236}">
                <a16:creationId xmlns:a16="http://schemas.microsoft.com/office/drawing/2014/main" id="{AACDFCCA-DC80-4E0A-87E2-386143F99C6B}"/>
              </a:ext>
            </a:extLst>
          </p:cNvPr>
          <p:cNvSpPr/>
          <p:nvPr/>
        </p:nvSpPr>
        <p:spPr>
          <a:xfrm>
            <a:off x="5728794" y="3588739"/>
            <a:ext cx="4087212" cy="93671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94483"/>
              <a:gd name="adj6" fmla="val 439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/>
              <a:t>하수처리시설</a:t>
            </a:r>
            <a:endParaRPr lang="en-US" altLang="ko-KR" sz="4800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00EC413-0827-442C-B6A6-1B1F8B5298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4600" y="3038431"/>
            <a:ext cx="6962768" cy="609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4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889" y="457143"/>
            <a:ext cx="17576822" cy="9374182"/>
          </a:xfrm>
          <a:prstGeom prst="rect">
            <a:avLst/>
          </a:prstGeom>
        </p:spPr>
      </p:pic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065D1C2F-77C2-4661-96D5-ADDE6B7777FA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94191FA5-57D7-4F9D-80B8-518F452D5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92DE7B1-5C92-4A23-91B3-164E00FCB269}"/>
              </a:ext>
            </a:extLst>
          </p:cNvPr>
          <p:cNvSpPr/>
          <p:nvPr/>
        </p:nvSpPr>
        <p:spPr>
          <a:xfrm>
            <a:off x="1246363" y="1143933"/>
            <a:ext cx="4876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사용한</a:t>
            </a:r>
            <a:r>
              <a:rPr lang="ko-KR" alt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물</a:t>
            </a:r>
            <a:endParaRPr lang="ko-KR" alt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FB1C63D-1999-4410-BD1A-0093DE76C945}"/>
              </a:ext>
            </a:extLst>
          </p:cNvPr>
          <p:cNvSpPr/>
          <p:nvPr/>
        </p:nvSpPr>
        <p:spPr>
          <a:xfrm>
            <a:off x="7772400" y="1193789"/>
            <a:ext cx="99822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6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바다</a:t>
            </a:r>
            <a:r>
              <a:rPr lang="en-US" altLang="ko-KR" sz="66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66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강</a:t>
            </a:r>
            <a:r>
              <a:rPr lang="en-US" altLang="ko-KR" sz="66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66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호수</a:t>
            </a:r>
            <a:endParaRPr lang="en-US" altLang="ko-KR" sz="66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7EA690E6-05B6-45AE-B1AA-EF5149E8B89A}"/>
              </a:ext>
            </a:extLst>
          </p:cNvPr>
          <p:cNvCxnSpPr/>
          <p:nvPr/>
        </p:nvCxnSpPr>
        <p:spPr>
          <a:xfrm>
            <a:off x="5791200" y="1744097"/>
            <a:ext cx="41910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설명선: 굽은 선 9">
            <a:extLst>
              <a:ext uri="{FF2B5EF4-FFF2-40B4-BE49-F238E27FC236}">
                <a16:creationId xmlns:a16="http://schemas.microsoft.com/office/drawing/2014/main" id="{AACDFCCA-DC80-4E0A-87E2-386143F99C6B}"/>
              </a:ext>
            </a:extLst>
          </p:cNvPr>
          <p:cNvSpPr/>
          <p:nvPr/>
        </p:nvSpPr>
        <p:spPr>
          <a:xfrm>
            <a:off x="5809281" y="2612550"/>
            <a:ext cx="4087212" cy="936715"/>
          </a:xfrm>
          <a:prstGeom prst="borderCallout2">
            <a:avLst>
              <a:gd name="adj1" fmla="val 2205"/>
              <a:gd name="adj2" fmla="val 43995"/>
              <a:gd name="adj3" fmla="val -92104"/>
              <a:gd name="adj4" fmla="val 44003"/>
              <a:gd name="adj5" fmla="val -70393"/>
              <a:gd name="adj6" fmla="val 435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/>
              <a:t>하수처리시설</a:t>
            </a:r>
            <a:endParaRPr lang="en-US" altLang="ko-KR" sz="48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7E79FEB-9F23-45E0-9ECA-270873B777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502" y="2337159"/>
            <a:ext cx="6553200" cy="7549382"/>
          </a:xfrm>
          <a:prstGeom prst="rect">
            <a:avLst/>
          </a:prstGeom>
        </p:spPr>
      </p:pic>
      <p:sp>
        <p:nvSpPr>
          <p:cNvPr id="5" name="사각형: 둥근 모서리 4">
            <a:hlinkClick r:id="rId6"/>
            <a:extLst>
              <a:ext uri="{FF2B5EF4-FFF2-40B4-BE49-F238E27FC236}">
                <a16:creationId xmlns:a16="http://schemas.microsoft.com/office/drawing/2014/main" id="{8FBE0DF4-C625-4407-A345-883FC277F9ED}"/>
              </a:ext>
            </a:extLst>
          </p:cNvPr>
          <p:cNvSpPr/>
          <p:nvPr/>
        </p:nvSpPr>
        <p:spPr>
          <a:xfrm>
            <a:off x="812907" y="8724900"/>
            <a:ext cx="6839592" cy="866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/>
              <a:t>극한직업 </a:t>
            </a:r>
            <a:r>
              <a:rPr lang="en-US" altLang="ko-KR" sz="3600" dirty="0"/>
              <a:t>- </a:t>
            </a:r>
            <a:r>
              <a:rPr lang="ko-KR" altLang="en-US" sz="3600" dirty="0"/>
              <a:t>하수처리장</a:t>
            </a:r>
          </a:p>
        </p:txBody>
      </p:sp>
      <p:sp>
        <p:nvSpPr>
          <p:cNvPr id="13" name="사각형: 둥근 모서리 12">
            <a:hlinkClick r:id="rId7"/>
            <a:extLst>
              <a:ext uri="{FF2B5EF4-FFF2-40B4-BE49-F238E27FC236}">
                <a16:creationId xmlns:a16="http://schemas.microsoft.com/office/drawing/2014/main" id="{57B04B93-6AFE-4EDC-8580-86C9193E46FF}"/>
              </a:ext>
            </a:extLst>
          </p:cNvPr>
          <p:cNvSpPr/>
          <p:nvPr/>
        </p:nvSpPr>
        <p:spPr>
          <a:xfrm>
            <a:off x="812907" y="7668144"/>
            <a:ext cx="6839592" cy="866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/>
              <a:t>하수처리과정</a:t>
            </a:r>
            <a:endParaRPr lang="ko-KR" altLang="en-US" sz="3600" dirty="0"/>
          </a:p>
        </p:txBody>
      </p:sp>
      <p:sp>
        <p:nvSpPr>
          <p:cNvPr id="7" name="폭발: 14pt 6">
            <a:extLst>
              <a:ext uri="{FF2B5EF4-FFF2-40B4-BE49-F238E27FC236}">
                <a16:creationId xmlns:a16="http://schemas.microsoft.com/office/drawing/2014/main" id="{B48B2105-36AE-44B7-812D-AD724DEBC844}"/>
              </a:ext>
            </a:extLst>
          </p:cNvPr>
          <p:cNvSpPr/>
          <p:nvPr/>
        </p:nvSpPr>
        <p:spPr>
          <a:xfrm>
            <a:off x="1371600" y="3549265"/>
            <a:ext cx="8153400" cy="4993638"/>
          </a:xfrm>
          <a:prstGeom prst="irregularSeal2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/>
              <a:t>매일 </a:t>
            </a:r>
            <a:r>
              <a:rPr lang="en-US" altLang="ko-KR" sz="2800" dirty="0"/>
              <a:t>28</a:t>
            </a:r>
            <a:r>
              <a:rPr lang="ko-KR" altLang="en-US" sz="2800" dirty="0"/>
              <a:t>톤 이상 정수</a:t>
            </a:r>
            <a:endParaRPr lang="en-US" altLang="ko-KR" sz="2800" dirty="0"/>
          </a:p>
          <a:p>
            <a:pPr algn="ctr"/>
            <a:r>
              <a:rPr lang="ko-KR" altLang="en-US" sz="2800" dirty="0"/>
              <a:t>많은 에너지와</a:t>
            </a:r>
            <a:endParaRPr lang="en-US" altLang="ko-KR" sz="2800" dirty="0"/>
          </a:p>
          <a:p>
            <a:pPr algn="ctr"/>
            <a:r>
              <a:rPr lang="ko-KR" altLang="en-US" sz="2800" dirty="0"/>
              <a:t>연간 </a:t>
            </a:r>
            <a:r>
              <a:rPr lang="en-US" altLang="ko-KR" sz="2800" dirty="0"/>
              <a:t>600</a:t>
            </a:r>
            <a:r>
              <a:rPr lang="ko-KR" altLang="en-US" sz="2800" dirty="0"/>
              <a:t>억 비용</a:t>
            </a:r>
            <a:endParaRPr lang="en-US" altLang="ko-KR" sz="2800" dirty="0"/>
          </a:p>
          <a:p>
            <a:pPr algn="ctr"/>
            <a:r>
              <a:rPr lang="en-US" altLang="ko-KR" dirty="0"/>
              <a:t>(2019</a:t>
            </a:r>
            <a:r>
              <a:rPr lang="ko-KR" altLang="en-US" dirty="0" err="1"/>
              <a:t>년자료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254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50889" y="457143"/>
            <a:ext cx="17576822" cy="9374182"/>
            <a:chOff x="350889" y="457143"/>
            <a:chExt cx="17576822" cy="937418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sp>
        <p:nvSpPr>
          <p:cNvPr id="13" name="Object 50">
            <a:extLst>
              <a:ext uri="{FF2B5EF4-FFF2-40B4-BE49-F238E27FC236}">
                <a16:creationId xmlns:a16="http://schemas.microsoft.com/office/drawing/2014/main" id="{8482EB1B-628D-4371-A6F0-8F60BE6110F3}"/>
              </a:ext>
            </a:extLst>
          </p:cNvPr>
          <p:cNvSpPr txBox="1"/>
          <p:nvPr/>
        </p:nvSpPr>
        <p:spPr>
          <a:xfrm>
            <a:off x="1524000" y="1405979"/>
            <a:ext cx="525780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-Core Dream 5 Medium" pitchFamily="34" charset="0"/>
              </a:rPr>
              <a:t>생각 해보기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23" name="그룹 1013">
            <a:extLst>
              <a:ext uri="{FF2B5EF4-FFF2-40B4-BE49-F238E27FC236}">
                <a16:creationId xmlns:a16="http://schemas.microsoft.com/office/drawing/2014/main" id="{EA7C8EFE-DA03-4D4D-881E-65992E60C674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24" name="Object 40">
              <a:extLst>
                <a:ext uri="{FF2B5EF4-FFF2-40B4-BE49-F238E27FC236}">
                  <a16:creationId xmlns:a16="http://schemas.microsoft.com/office/drawing/2014/main" id="{C911414B-8B30-417F-9D54-C65D14396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69BA707C-236F-43BC-BDE8-E97D0D579AAF}"/>
              </a:ext>
            </a:extLst>
          </p:cNvPr>
          <p:cNvSpPr/>
          <p:nvPr/>
        </p:nvSpPr>
        <p:spPr>
          <a:xfrm>
            <a:off x="1138300" y="4266303"/>
            <a:ext cx="16002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물을 어떻게 사용해야 할까</a:t>
            </a:r>
            <a:r>
              <a:rPr lang="en-US" altLang="ko-KR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?</a:t>
            </a:r>
            <a:r>
              <a:rPr lang="ko-KR" altLang="en-U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endParaRPr lang="ko-KR" altLang="en-U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0593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254</Words>
  <Application>Microsoft Office PowerPoint</Application>
  <PresentationFormat>사용자 지정</PresentationFormat>
  <Paragraphs>61</Paragraphs>
  <Slides>6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6" baseType="lpstr">
      <vt:lpstr>THEBalsamtint</vt:lpstr>
      <vt:lpstr>나눔스퀘어 ExtraBold</vt:lpstr>
      <vt:lpstr>에스코어 드림 6 Bold</vt:lpstr>
      <vt:lpstr>Wingdings</vt:lpstr>
      <vt:lpstr>맑은 고딕</vt:lpstr>
      <vt:lpstr>210 Gulim 050</vt:lpstr>
      <vt:lpstr>Gmarket Sans Medium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Gyeonghwa Cho</cp:lastModifiedBy>
  <cp:revision>61</cp:revision>
  <dcterms:created xsi:type="dcterms:W3CDTF">2022-12-07T19:35:03Z</dcterms:created>
  <dcterms:modified xsi:type="dcterms:W3CDTF">2024-11-25T13:16:19Z</dcterms:modified>
</cp:coreProperties>
</file>