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5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18f1a9cd1e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g318f1a9cd1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18f1a9cd1e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g318f1a9cd1e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18f1a9cd1e_0_2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자연친구 활동을 하며 찍었던 사진을 같이 보면서 이야기 나누기</a:t>
            </a:r>
            <a:endParaRPr/>
          </a:p>
        </p:txBody>
      </p:sp>
      <p:sp>
        <p:nvSpPr>
          <p:cNvPr id="80" name="Google Shape;80;g318f1a9cd1e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18f1a9cd1e_0_2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자연친구 활동을 하며 찍었던 사진을 같이 보면서 이야기 나누기</a:t>
            </a:r>
            <a:endParaRPr/>
          </a:p>
        </p:txBody>
      </p:sp>
      <p:sp>
        <p:nvSpPr>
          <p:cNvPr id="89" name="Google Shape;89;g318f1a9cd1e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18f1a9cd1e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g318f1a9cd1e_0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g318f1a9cd1e_0_29:notes"/>
          <p:cNvSpPr txBox="1">
            <a:spLocks noGrp="1"/>
          </p:cNvSpPr>
          <p:nvPr>
            <p:ph type="sldNum" idx="12"/>
          </p:nvPr>
        </p:nvSpPr>
        <p:spPr>
          <a:xfrm>
            <a:off x="3885142" y="8686007"/>
            <a:ext cx="29718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" sz="900"/>
              <a:t>5</a:t>
            </a:fld>
            <a:endParaRPr sz="9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18f1a9cd1e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자연친구 활동을 하며 찍었던 사진을 같이 보면서 이야기 나누기</a:t>
            </a:r>
            <a:endParaRPr/>
          </a:p>
        </p:txBody>
      </p:sp>
      <p:sp>
        <p:nvSpPr>
          <p:cNvPr id="110" name="Google Shape;110;g318f1a9cd1e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18f1a9cd1e_0_2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시를 쓰기 어려운 학생은 짧은 문장으로 자연친구에 대한 생각과 느낌 표현하기</a:t>
            </a:r>
            <a:br>
              <a:rPr lang="ko"/>
            </a:br>
            <a:r>
              <a:rPr lang="ko"/>
              <a:t>시를 빨리 완성한 학생은 색지에 옮겨 적기</a:t>
            </a:r>
            <a:endParaRPr/>
          </a:p>
        </p:txBody>
      </p:sp>
      <p:sp>
        <p:nvSpPr>
          <p:cNvPr id="117" name="Google Shape;117;g318f1a9cd1e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18f1a9cd1e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318f1a9cd1e_0_1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318f1a9cd1e_0_169:notes"/>
          <p:cNvSpPr txBox="1">
            <a:spLocks noGrp="1"/>
          </p:cNvSpPr>
          <p:nvPr>
            <p:ph type="sldNum" idx="12"/>
          </p:nvPr>
        </p:nvSpPr>
        <p:spPr>
          <a:xfrm>
            <a:off x="3885142" y="8686007"/>
            <a:ext cx="29718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" sz="900"/>
              <a:t>8</a:t>
            </a:fld>
            <a:endParaRPr sz="9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18f1a9cd1e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g318f1a9cd1e_0_1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g318f1a9cd1e_0_175:notes"/>
          <p:cNvSpPr txBox="1">
            <a:spLocks noGrp="1"/>
          </p:cNvSpPr>
          <p:nvPr>
            <p:ph type="sldNum" idx="12"/>
          </p:nvPr>
        </p:nvSpPr>
        <p:spPr>
          <a:xfrm>
            <a:off x="3885142" y="8686007"/>
            <a:ext cx="29718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" sz="900"/>
              <a:t>9</a:t>
            </a:fld>
            <a:endParaRPr sz="9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hyperlink" Target="http://www.youtube.com/watch?v=yCRe1QiVv2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-38099" y="-25400"/>
            <a:ext cx="9194799" cy="520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79999">
            <a:off x="2514600" y="4102100"/>
            <a:ext cx="4121151" cy="222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81700" y="4184650"/>
            <a:ext cx="3086099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5750" y="4083050"/>
            <a:ext cx="2540000" cy="10795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2216150" y="2800350"/>
            <a:ext cx="15495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1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자연친구</a:t>
            </a:r>
            <a:endParaRPr sz="700"/>
          </a:p>
        </p:txBody>
      </p:sp>
      <p:sp>
        <p:nvSpPr>
          <p:cNvPr id="59" name="Google Shape;59;p13"/>
          <p:cNvSpPr txBox="1"/>
          <p:nvPr/>
        </p:nvSpPr>
        <p:spPr>
          <a:xfrm>
            <a:off x="5695950" y="2800350"/>
            <a:ext cx="13032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1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시 쓰기</a:t>
            </a:r>
            <a:endParaRPr sz="700"/>
          </a:p>
        </p:txBody>
      </p:sp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84600" y="2959100"/>
            <a:ext cx="1714500" cy="317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2368550" y="463550"/>
            <a:ext cx="4210200" cy="19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796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8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자연친구</a:t>
            </a:r>
            <a:endParaRPr sz="700"/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-359999">
            <a:off x="6280150" y="2311400"/>
            <a:ext cx="381000" cy="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540000">
            <a:off x="1814927" y="1087393"/>
            <a:ext cx="393700" cy="9525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 rot="-5400000">
            <a:off x="-361950" y="2508300"/>
            <a:ext cx="1416000" cy="1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7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EARTH PROTECTION</a:t>
            </a:r>
            <a:endParaRPr sz="700"/>
          </a:p>
        </p:txBody>
      </p:sp>
      <p:sp>
        <p:nvSpPr>
          <p:cNvPr id="65" name="Google Shape;65;p13"/>
          <p:cNvSpPr txBox="1"/>
          <p:nvPr/>
        </p:nvSpPr>
        <p:spPr>
          <a:xfrm rot="5400000">
            <a:off x="8089950" y="2508250"/>
            <a:ext cx="1416000" cy="1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7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EARTH PROTECTION</a:t>
            </a:r>
            <a:endParaRPr sz="700"/>
          </a:p>
        </p:txBody>
      </p:sp>
      <p:pic>
        <p:nvPicPr>
          <p:cNvPr id="66" name="Google Shape;66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755999" y="2605597"/>
            <a:ext cx="2051051" cy="205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49450" y="717550"/>
            <a:ext cx="292100" cy="29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137400" y="2152650"/>
            <a:ext cx="247650" cy="25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24750" y="1365250"/>
            <a:ext cx="4381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447800" y="4587241"/>
            <a:ext cx="6362699" cy="54566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1555750" y="4635666"/>
            <a:ext cx="6104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>
                <a:solidFill>
                  <a:srgbClr val="3F3F3F"/>
                </a:solidFill>
              </a:rPr>
              <a:t>자연친구에 대한 생각과 느낌 시로 표현하기</a:t>
            </a:r>
            <a:endParaRPr sz="24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 descr="모든 음원수익은 원 저작자에게 돌아갑니다.&#10;&#10;[도담도담 학급운영]&#10;블로그 http://blog.naver.com/jhj8312&#10;인스타 @dodam_school" title="[동요] 나무의 노래 (가사O)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7500" y="118413"/>
            <a:ext cx="8724291" cy="49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5"/>
          <p:cNvSpPr txBox="1"/>
          <p:nvPr/>
        </p:nvSpPr>
        <p:spPr>
          <a:xfrm>
            <a:off x="860075" y="655452"/>
            <a:ext cx="1981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3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생각 열기</a:t>
            </a:r>
            <a:endParaRPr sz="22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/>
          <p:nvPr/>
        </p:nvSpPr>
        <p:spPr>
          <a:xfrm>
            <a:off x="543463" y="1625103"/>
            <a:ext cx="8301600" cy="22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4000">
                <a:solidFill>
                  <a:srgbClr val="3F3F3F"/>
                </a:solidFill>
              </a:rPr>
              <a:t>그동안 만났던                        를 </a:t>
            </a:r>
            <a:endParaRPr sz="4000">
              <a:solidFill>
                <a:srgbClr val="3F3F3F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4000">
                <a:solidFill>
                  <a:srgbClr val="3F3F3F"/>
                </a:solidFill>
              </a:rPr>
              <a:t>떠올려 봅시다. </a:t>
            </a:r>
            <a:endParaRPr sz="40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5"/>
          <p:cNvSpPr/>
          <p:nvPr/>
        </p:nvSpPr>
        <p:spPr>
          <a:xfrm>
            <a:off x="4434975" y="1991100"/>
            <a:ext cx="3348300" cy="15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6300" b="1">
                <a:solidFill>
                  <a:srgbClr val="6AA84F"/>
                </a:solidFill>
              </a:rPr>
              <a:t>자연친구</a:t>
            </a:r>
            <a:endParaRPr sz="6300" b="1" i="0" u="none" strike="noStrike" cap="none">
              <a:solidFill>
                <a:srgbClr val="6AA8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 txBox="1"/>
          <p:nvPr/>
        </p:nvSpPr>
        <p:spPr>
          <a:xfrm>
            <a:off x="860075" y="655452"/>
            <a:ext cx="1981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3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생각 열기</a:t>
            </a:r>
            <a:endParaRPr sz="22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 txBox="1"/>
          <p:nvPr/>
        </p:nvSpPr>
        <p:spPr>
          <a:xfrm>
            <a:off x="663275" y="1390600"/>
            <a:ext cx="9560700" cy="22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4000">
                <a:solidFill>
                  <a:srgbClr val="3F3F3F"/>
                </a:solidFill>
              </a:rPr>
              <a:t> 활동을 하면서 </a:t>
            </a:r>
            <a:endParaRPr sz="4000">
              <a:solidFill>
                <a:srgbClr val="3F3F3F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4000">
                <a:solidFill>
                  <a:srgbClr val="3F3F3F"/>
                </a:solidFill>
              </a:rPr>
              <a:t>제일 기억에 남는 장면은?</a:t>
            </a:r>
            <a:endParaRPr sz="40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663275" y="1808463"/>
            <a:ext cx="3348300" cy="15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6300" b="1">
                <a:solidFill>
                  <a:srgbClr val="6AA84F"/>
                </a:solidFill>
              </a:rPr>
              <a:t>자연친구</a:t>
            </a:r>
            <a:endParaRPr sz="6300" b="1" i="0" u="none" strike="noStrike" cap="none">
              <a:solidFill>
                <a:srgbClr val="6AA8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174328"/>
            <a:ext cx="8788414" cy="468709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/>
          <p:nvPr/>
        </p:nvSpPr>
        <p:spPr>
          <a:xfrm>
            <a:off x="3260860" y="783536"/>
            <a:ext cx="14703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300" b="1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수증기 </a:t>
            </a:r>
            <a:endParaRPr sz="3300" b="1" i="0" u="none" strike="noStrike" cap="none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300" b="1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응결</a:t>
            </a:r>
            <a:endParaRPr sz="3300" b="1" i="0" u="none" strike="noStrike" cap="none">
              <a:solidFill>
                <a:srgbClr val="C5D8F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7"/>
          <p:cNvSpPr/>
          <p:nvPr/>
        </p:nvSpPr>
        <p:spPr>
          <a:xfrm>
            <a:off x="797403" y="655450"/>
            <a:ext cx="71901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‘다람 다람 다람쥐’ 시를 함께 읽어 봅시다.</a:t>
            </a:r>
            <a:endParaRPr sz="3600" b="1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7"/>
          <p:cNvSpPr/>
          <p:nvPr/>
        </p:nvSpPr>
        <p:spPr>
          <a:xfrm>
            <a:off x="839900" y="1511300"/>
            <a:ext cx="7190100" cy="30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rgbClr val="980000"/>
                </a:solidFill>
              </a:rPr>
              <a:t>다람 다람 다람쥐</a:t>
            </a:r>
            <a:endParaRPr sz="3000" b="1">
              <a:solidFill>
                <a:srgbClr val="980000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 b="1">
                <a:solidFill>
                  <a:srgbClr val="666666"/>
                </a:solidFill>
              </a:rPr>
              <a:t>박목월</a:t>
            </a:r>
            <a:endParaRPr sz="2400" b="1">
              <a:solidFill>
                <a:srgbClr val="666666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다람 다람 다람쥐            알밤인가 하고</a:t>
            </a:r>
            <a:endParaRPr sz="3000" b="1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알밤 줍는 다람쥐            조약돌도 줍고</a:t>
            </a:r>
            <a:endParaRPr sz="3000" b="1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보름 보름 달밤에            알밤인가 하고</a:t>
            </a:r>
            <a:endParaRPr sz="3000" b="1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1">
                <a:solidFill>
                  <a:schemeClr val="dk1"/>
                </a:solidFill>
              </a:rPr>
              <a:t>알밤 줍는 다람쥐            솔방울도 줍고</a:t>
            </a:r>
            <a:endParaRPr sz="3000" b="1">
              <a:solidFill>
                <a:schemeClr val="dk1"/>
              </a:solidFill>
            </a:endParaRPr>
          </a:p>
        </p:txBody>
      </p:sp>
      <p:pic>
        <p:nvPicPr>
          <p:cNvPr id="106" name="Google Shape;106;p17" descr="긴 꼬리를 가진 귀여운 다람쥐 | 공용 도메인 벡터"/>
          <p:cNvPicPr preferRelativeResize="0"/>
          <p:nvPr/>
        </p:nvPicPr>
        <p:blipFill rotWithShape="1">
          <a:blip r:embed="rId5">
            <a:alphaModFix/>
          </a:blip>
          <a:srcRect b="12072"/>
          <a:stretch/>
        </p:blipFill>
        <p:spPr>
          <a:xfrm>
            <a:off x="738150" y="1255750"/>
            <a:ext cx="1519425" cy="133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 descr="무료 이미지 : 상록수, 전나무, 솔방울, 구과 식물, 닫다, 가문비 ..."/>
          <p:cNvPicPr preferRelativeResize="0"/>
          <p:nvPr/>
        </p:nvPicPr>
        <p:blipFill rotWithShape="1">
          <a:blip r:embed="rId6">
            <a:alphaModFix/>
          </a:blip>
          <a:srcRect l="32947" t="8922" r="13920" b="26424"/>
          <a:stretch/>
        </p:blipFill>
        <p:spPr>
          <a:xfrm>
            <a:off x="6330500" y="1511299"/>
            <a:ext cx="1304694" cy="10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8"/>
          <p:cNvSpPr txBox="1"/>
          <p:nvPr/>
        </p:nvSpPr>
        <p:spPr>
          <a:xfrm>
            <a:off x="353288" y="1471203"/>
            <a:ext cx="8301600" cy="22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4000">
                <a:solidFill>
                  <a:srgbClr val="3F3F3F"/>
                </a:solidFill>
              </a:rPr>
              <a:t>                           에 대한 </a:t>
            </a:r>
            <a:endParaRPr sz="4000">
              <a:solidFill>
                <a:srgbClr val="3F3F3F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4000">
                <a:solidFill>
                  <a:srgbClr val="3F3F3F"/>
                </a:solidFill>
              </a:rPr>
              <a:t>자신의 감정을 이야기해 봅시다.</a:t>
            </a:r>
            <a:endParaRPr sz="4000">
              <a:solidFill>
                <a:srgbClr val="3F3F3F"/>
              </a:solidFill>
            </a:endParaRPr>
          </a:p>
        </p:txBody>
      </p:sp>
      <p:sp>
        <p:nvSpPr>
          <p:cNvPr id="114" name="Google Shape;114;p18"/>
          <p:cNvSpPr/>
          <p:nvPr/>
        </p:nvSpPr>
        <p:spPr>
          <a:xfrm>
            <a:off x="821750" y="1857525"/>
            <a:ext cx="3348300" cy="15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6300" b="1">
                <a:solidFill>
                  <a:srgbClr val="6AA84F"/>
                </a:solidFill>
              </a:rPr>
              <a:t>자연친구</a:t>
            </a:r>
            <a:endParaRPr sz="6300" b="1" i="0" u="none" strike="noStrike" cap="none">
              <a:solidFill>
                <a:srgbClr val="6AA8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9"/>
          <p:cNvSpPr txBox="1"/>
          <p:nvPr/>
        </p:nvSpPr>
        <p:spPr>
          <a:xfrm>
            <a:off x="353288" y="1471203"/>
            <a:ext cx="8301600" cy="22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4000">
                <a:solidFill>
                  <a:srgbClr val="3F3F3F"/>
                </a:solidFill>
              </a:rPr>
              <a:t>                           에 대한 </a:t>
            </a:r>
            <a:endParaRPr sz="4000">
              <a:solidFill>
                <a:srgbClr val="3F3F3F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4000">
                <a:solidFill>
                  <a:srgbClr val="3F3F3F"/>
                </a:solidFill>
              </a:rPr>
              <a:t>생각과 느낌을 담아 시를 써봅시다. </a:t>
            </a:r>
            <a:endParaRPr sz="4000">
              <a:solidFill>
                <a:srgbClr val="3F3F3F"/>
              </a:solidFill>
            </a:endParaRPr>
          </a:p>
        </p:txBody>
      </p:sp>
      <p:sp>
        <p:nvSpPr>
          <p:cNvPr id="121" name="Google Shape;121;p19"/>
          <p:cNvSpPr/>
          <p:nvPr/>
        </p:nvSpPr>
        <p:spPr>
          <a:xfrm>
            <a:off x="821750" y="1857525"/>
            <a:ext cx="3348300" cy="15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6300" b="1">
                <a:solidFill>
                  <a:srgbClr val="6AA84F"/>
                </a:solidFill>
              </a:rPr>
              <a:t>자연친구</a:t>
            </a:r>
            <a:endParaRPr sz="6300" b="1" i="0" u="none" strike="noStrike" cap="none">
              <a:solidFill>
                <a:srgbClr val="6AA8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/>
          <p:nvPr/>
        </p:nvSpPr>
        <p:spPr>
          <a:xfrm>
            <a:off x="689975" y="1451425"/>
            <a:ext cx="8001000" cy="21309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1">
              <a:solidFill>
                <a:schemeClr val="accent5"/>
              </a:solidFill>
              <a:highlight>
                <a:srgbClr val="FFF2CC"/>
              </a:highligh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6000" b="1">
                <a:solidFill>
                  <a:schemeClr val="accent5"/>
                </a:solidFill>
              </a:rPr>
              <a:t>자연친구 시 낭송하기</a:t>
            </a:r>
            <a:endParaRPr sz="6000" b="1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44" y="228571"/>
            <a:ext cx="8788414" cy="468709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1"/>
          <p:cNvSpPr txBox="1"/>
          <p:nvPr/>
        </p:nvSpPr>
        <p:spPr>
          <a:xfrm>
            <a:off x="459750" y="595000"/>
            <a:ext cx="3652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3300">
                <a:solidFill>
                  <a:srgbClr val="262626"/>
                </a:solidFill>
              </a:rPr>
              <a:t>소감 나누기</a:t>
            </a:r>
            <a:endParaRPr sz="22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4" y="655454"/>
            <a:ext cx="433456" cy="43319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1"/>
          <p:cNvSpPr/>
          <p:nvPr/>
        </p:nvSpPr>
        <p:spPr>
          <a:xfrm>
            <a:off x="680075" y="1786952"/>
            <a:ext cx="80010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4800" b="1">
                <a:solidFill>
                  <a:schemeClr val="accent5"/>
                </a:solidFill>
              </a:rPr>
              <a:t>자연친구에 대한 소감과 추억을 이야기해 봅시다.</a:t>
            </a:r>
            <a:endParaRPr sz="4800" b="1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</Words>
  <Application>Microsoft Office PowerPoint</Application>
  <PresentationFormat>화면 슬라이드 쇼(16:9)</PresentationFormat>
  <Paragraphs>45</Paragraphs>
  <Slides>9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Arial</vt:lpstr>
      <vt:lpstr>Calibri</vt:lpstr>
      <vt:lpstr>Simple Light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Gyeonghwa Cho</cp:lastModifiedBy>
  <cp:revision>1</cp:revision>
  <dcterms:modified xsi:type="dcterms:W3CDTF">2024-11-25T13:08:29Z</dcterms:modified>
</cp:coreProperties>
</file>