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60" r:id="rId3"/>
    <p:sldId id="261" r:id="rId4"/>
    <p:sldId id="262" r:id="rId5"/>
  </p:sldIdLst>
  <p:sldSz cx="8483600" cy="12001500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맑은 고딕" panose="020B0503020000020004" pitchFamily="50" charset="-127"/>
      <p:regular r:id="rId10"/>
      <p:bold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97" d="100"/>
          <a:sy n="97" d="100"/>
        </p:scale>
        <p:origin x="72" y="10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5.png"/><Relationship Id="rId2" Type="http://schemas.openxmlformats.org/officeDocument/2006/relationships/image" Target="../media/image1.png"/><Relationship Id="rId16" Type="http://schemas.openxmlformats.org/officeDocument/2006/relationships/hyperlink" Target="https://youtu.be/bedsE69h8Bs?si=I57JVIvmzC0n2XYj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6281654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446" y="-322364"/>
            <a:ext cx="5181600" cy="32893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0300" y="-228600"/>
            <a:ext cx="5105400" cy="316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6375400" y="508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447800" y="3175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5400" y="3556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2083727" y="1243070"/>
            <a:ext cx="34036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i="0" u="none" strike="noStrike" dirty="0">
                <a:solidFill>
                  <a:srgbClr val="000000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청주 동물원 알아보기</a:t>
            </a:r>
            <a:endParaRPr lang="ko-KR" sz="1700" b="1" i="0" u="none" strike="noStrike" dirty="0">
              <a:solidFill>
                <a:srgbClr val="000000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1200" y="6096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7534209" y="704850"/>
            <a:ext cx="6985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sz="1500" b="1" i="0" u="none" strike="noStrike" dirty="0">
                <a:solidFill>
                  <a:srgbClr val="000000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사전</a:t>
            </a:r>
            <a:endParaRPr lang="en-US" sz="1500" b="1" i="0" u="none" strike="noStrike" dirty="0">
              <a:solidFill>
                <a:srgbClr val="000000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E745D4B-0988-45D6-80E5-360FE3B3820A}"/>
              </a:ext>
            </a:extLst>
          </p:cNvPr>
          <p:cNvSpPr txBox="1"/>
          <p:nvPr/>
        </p:nvSpPr>
        <p:spPr>
          <a:xfrm>
            <a:off x="617945" y="2293701"/>
            <a:ext cx="5559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1. </a:t>
            </a:r>
            <a:r>
              <a: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동물원에 대한 나의 경험을 이야기 해 봅시다</a:t>
            </a:r>
            <a:r>
              <a:rPr lang="en-US" altLang="ko-KR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  <a:endParaRPr lang="ko-KR" altLang="en-US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D535564-72EE-4AC6-AAC1-F4B5C228CCDE}"/>
              </a:ext>
            </a:extLst>
          </p:cNvPr>
          <p:cNvSpPr txBox="1"/>
          <p:nvPr/>
        </p:nvSpPr>
        <p:spPr>
          <a:xfrm>
            <a:off x="617945" y="4014121"/>
            <a:ext cx="5559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2. </a:t>
            </a:r>
            <a:r>
              <a: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동물의 원래 사는 곳을 조사해 봅시다</a:t>
            </a:r>
            <a:r>
              <a:rPr lang="en-US" altLang="ko-KR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  <a:endParaRPr lang="ko-KR" altLang="en-US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567D35-22FE-491C-90FD-C1A5A5B26085}"/>
              </a:ext>
            </a:extLst>
          </p:cNvPr>
          <p:cNvSpPr txBox="1"/>
          <p:nvPr/>
        </p:nvSpPr>
        <p:spPr>
          <a:xfrm>
            <a:off x="617945" y="6792444"/>
            <a:ext cx="6886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3. </a:t>
            </a:r>
            <a:r>
              <a: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청주동물원에서 지내게 된 동물들의 이야기를 찾아봅시다</a:t>
            </a:r>
            <a:r>
              <a:rPr lang="en-US" altLang="ko-KR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  <a:endParaRPr lang="ko-KR" altLang="en-US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F5170E0-8C31-4619-B02F-C9A620A7EDAD}"/>
              </a:ext>
            </a:extLst>
          </p:cNvPr>
          <p:cNvSpPr txBox="1"/>
          <p:nvPr/>
        </p:nvSpPr>
        <p:spPr>
          <a:xfrm>
            <a:off x="711200" y="9646159"/>
            <a:ext cx="6886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4. </a:t>
            </a:r>
            <a:r>
              <a: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동물원은 왜 필요할까 생각해봅시다</a:t>
            </a:r>
            <a:r>
              <a:rPr lang="en-US" altLang="ko-KR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  <a:endParaRPr lang="ko-KR" altLang="en-US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2F491406-B3E0-4F76-A4C1-31D1430A095B}"/>
              </a:ext>
            </a:extLst>
          </p:cNvPr>
          <p:cNvSpPr/>
          <p:nvPr/>
        </p:nvSpPr>
        <p:spPr>
          <a:xfrm>
            <a:off x="808784" y="2685947"/>
            <a:ext cx="6800370" cy="1236788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77686270-FDFD-4CD7-81D3-F9D04FA285E3}"/>
              </a:ext>
            </a:extLst>
          </p:cNvPr>
          <p:cNvSpPr/>
          <p:nvPr/>
        </p:nvSpPr>
        <p:spPr>
          <a:xfrm>
            <a:off x="806010" y="4474838"/>
            <a:ext cx="6800370" cy="2113715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곰 </a:t>
            </a:r>
            <a:r>
              <a:rPr lang="en-US" altLang="ko-KR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:</a:t>
            </a:r>
          </a:p>
          <a:p>
            <a:r>
              <a:rPr lang="ko-KR" altLang="en-US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호랑이 </a:t>
            </a:r>
            <a:r>
              <a:rPr lang="en-US" altLang="ko-KR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:</a:t>
            </a:r>
          </a:p>
          <a:p>
            <a:r>
              <a:rPr lang="ko-KR" altLang="en-US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사자 </a:t>
            </a:r>
            <a:r>
              <a:rPr lang="en-US" altLang="ko-KR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:</a:t>
            </a:r>
          </a:p>
          <a:p>
            <a:r>
              <a:rPr lang="ko-KR" altLang="en-US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앵무새 </a:t>
            </a:r>
            <a:r>
              <a:rPr lang="en-US" altLang="ko-KR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:</a:t>
            </a:r>
          </a:p>
          <a:p>
            <a:r>
              <a:rPr lang="ko-KR" altLang="en-US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독수리 </a:t>
            </a:r>
            <a:r>
              <a:rPr lang="en-US" altLang="ko-KR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:</a:t>
            </a:r>
          </a:p>
          <a:p>
            <a:r>
              <a:rPr lang="ko-KR" altLang="en-US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다람쥐원숭이 </a:t>
            </a:r>
            <a:r>
              <a:rPr lang="en-US" altLang="ko-KR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: </a:t>
            </a: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E4DB8FC1-EBD7-45D9-90D1-4730FF697142}"/>
              </a:ext>
            </a:extLst>
          </p:cNvPr>
          <p:cNvSpPr/>
          <p:nvPr/>
        </p:nvSpPr>
        <p:spPr>
          <a:xfrm>
            <a:off x="835265" y="7214106"/>
            <a:ext cx="6800370" cy="2113715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err="1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반달가슴곰</a:t>
            </a:r>
            <a:r>
              <a:rPr lang="ko-KR" altLang="en-US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:</a:t>
            </a:r>
          </a:p>
          <a:p>
            <a:r>
              <a:rPr lang="ko-KR" altLang="en-US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사자 </a:t>
            </a:r>
            <a:r>
              <a:rPr lang="en-US" altLang="ko-KR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:</a:t>
            </a:r>
          </a:p>
          <a:p>
            <a:r>
              <a:rPr lang="ko-KR" altLang="en-US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독수리 </a:t>
            </a:r>
            <a:r>
              <a:rPr lang="en-US" altLang="ko-KR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:</a:t>
            </a:r>
            <a:endParaRPr lang="ko-KR" altLang="en-US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D2FD3542-3FB6-43D9-AC5E-B238ADD8D5B1}"/>
              </a:ext>
            </a:extLst>
          </p:cNvPr>
          <p:cNvSpPr/>
          <p:nvPr/>
        </p:nvSpPr>
        <p:spPr>
          <a:xfrm>
            <a:off x="888960" y="10038998"/>
            <a:ext cx="6800370" cy="857602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6281654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446" y="-322364"/>
            <a:ext cx="5181600" cy="32893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0300" y="-228600"/>
            <a:ext cx="5105400" cy="316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6375400" y="508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447800" y="3175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5400" y="3556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1727200" y="1257300"/>
            <a:ext cx="34036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i="0" u="none" strike="noStrike" dirty="0">
                <a:solidFill>
                  <a:srgbClr val="000000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청주 동물원 </a:t>
            </a:r>
            <a:r>
              <a:rPr lang="ko-KR" altLang="en-US" sz="1700" b="1" i="0" u="none" strike="noStrike" dirty="0" err="1">
                <a:solidFill>
                  <a:srgbClr val="000000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속깊이</a:t>
            </a:r>
            <a:r>
              <a:rPr lang="ko-KR" altLang="en-US" sz="1700" b="1" i="0" u="none" strike="noStrike" dirty="0">
                <a:solidFill>
                  <a:srgbClr val="000000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 알아보기</a:t>
            </a:r>
            <a:endParaRPr lang="ko-KR" sz="1700" b="1" i="0" u="none" strike="noStrike" dirty="0">
              <a:solidFill>
                <a:srgbClr val="000000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1200" y="6096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7511735" y="692150"/>
            <a:ext cx="6985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500" b="1" i="0" u="none" strike="noStrike" dirty="0">
                <a:solidFill>
                  <a:srgbClr val="000000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현장</a:t>
            </a:r>
            <a:endParaRPr lang="en-US" sz="1500" b="1" i="0" u="none" strike="noStrike" dirty="0">
              <a:solidFill>
                <a:srgbClr val="000000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E745D4B-0988-45D6-80E5-360FE3B3820A}"/>
              </a:ext>
            </a:extLst>
          </p:cNvPr>
          <p:cNvSpPr txBox="1"/>
          <p:nvPr/>
        </p:nvSpPr>
        <p:spPr>
          <a:xfrm>
            <a:off x="617944" y="2293701"/>
            <a:ext cx="6595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1. </a:t>
            </a:r>
            <a:r>
              <a: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사전활동을 통해 알게 된 동물을 </a:t>
            </a:r>
            <a:r>
              <a:rPr lang="en-US" altLang="ko-KR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3</a:t>
            </a:r>
            <a:r>
              <a: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분 이상 지켜보며 </a:t>
            </a:r>
            <a:r>
              <a:rPr lang="ko-KR" altLang="en-US" dirty="0" err="1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그림그리기</a:t>
            </a:r>
            <a:endParaRPr lang="ko-KR" altLang="en-US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D535564-72EE-4AC6-AAC1-F4B5C228CCDE}"/>
              </a:ext>
            </a:extLst>
          </p:cNvPr>
          <p:cNvSpPr txBox="1"/>
          <p:nvPr/>
        </p:nvSpPr>
        <p:spPr>
          <a:xfrm>
            <a:off x="711200" y="5073535"/>
            <a:ext cx="3852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2. </a:t>
            </a:r>
            <a:r>
              <a: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전시보다는 보호를 목적으로 존재하는 동물원의 시설 찾아보기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567D35-22FE-491C-90FD-C1A5A5B26085}"/>
              </a:ext>
            </a:extLst>
          </p:cNvPr>
          <p:cNvSpPr txBox="1"/>
          <p:nvPr/>
        </p:nvSpPr>
        <p:spPr>
          <a:xfrm>
            <a:off x="4180328" y="5141999"/>
            <a:ext cx="3830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3. </a:t>
            </a:r>
            <a:r>
              <a: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인간을 위한 동물원의 모습 찾아보기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F5170E0-8C31-4619-B02F-C9A620A7EDAD}"/>
              </a:ext>
            </a:extLst>
          </p:cNvPr>
          <p:cNvSpPr txBox="1"/>
          <p:nvPr/>
        </p:nvSpPr>
        <p:spPr>
          <a:xfrm>
            <a:off x="688819" y="9429788"/>
            <a:ext cx="6886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4. </a:t>
            </a:r>
            <a:r>
              <a: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변화했으면 하는 부분 </a:t>
            </a:r>
            <a:r>
              <a:rPr lang="en-US" altLang="ko-KR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1</a:t>
            </a:r>
            <a:r>
              <a: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가지 찾고 어떻게 바뀌었으면 하는지 </a:t>
            </a:r>
            <a:r>
              <a:rPr lang="ko-KR" altLang="en-US" dirty="0" err="1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적어보기</a:t>
            </a:r>
            <a:endParaRPr lang="ko-KR" altLang="en-US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2F491406-B3E0-4F76-A4C1-31D1430A095B}"/>
              </a:ext>
            </a:extLst>
          </p:cNvPr>
          <p:cNvSpPr/>
          <p:nvPr/>
        </p:nvSpPr>
        <p:spPr>
          <a:xfrm>
            <a:off x="808784" y="2685947"/>
            <a:ext cx="6800370" cy="2273288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77686270-FDFD-4CD7-81D3-F9D04FA285E3}"/>
              </a:ext>
            </a:extLst>
          </p:cNvPr>
          <p:cNvSpPr/>
          <p:nvPr/>
        </p:nvSpPr>
        <p:spPr>
          <a:xfrm>
            <a:off x="816647" y="5890187"/>
            <a:ext cx="3308790" cy="3222572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3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&lt;</a:t>
            </a:r>
            <a:r>
              <a:rPr lang="ko-KR" altLang="en-US" sz="13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글로 적기</a:t>
            </a:r>
            <a:r>
              <a:rPr lang="en-US" altLang="ko-KR" sz="13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, </a:t>
            </a:r>
            <a:r>
              <a:rPr lang="ko-KR" altLang="en-US" sz="1300" dirty="0" err="1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그림그리기</a:t>
            </a:r>
            <a:r>
              <a:rPr lang="en-US" altLang="ko-KR" sz="13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, </a:t>
            </a:r>
            <a:r>
              <a:rPr lang="ko-KR" altLang="en-US" sz="13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사진찍기 등</a:t>
            </a:r>
            <a:r>
              <a:rPr lang="en-US" altLang="ko-KR" sz="13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&gt;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300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sz="1300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E4DB8FC1-EBD7-45D9-90D1-4730FF697142}"/>
              </a:ext>
            </a:extLst>
          </p:cNvPr>
          <p:cNvSpPr/>
          <p:nvPr/>
        </p:nvSpPr>
        <p:spPr>
          <a:xfrm>
            <a:off x="4425736" y="5872152"/>
            <a:ext cx="3317635" cy="3222572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3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&lt;</a:t>
            </a:r>
            <a:r>
              <a:rPr lang="ko-KR" altLang="en-US" sz="13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글로 적기</a:t>
            </a:r>
            <a:r>
              <a:rPr lang="en-US" altLang="ko-KR" sz="13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, </a:t>
            </a:r>
            <a:r>
              <a:rPr lang="ko-KR" altLang="en-US" sz="1300" dirty="0" err="1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그림그리기</a:t>
            </a:r>
            <a:r>
              <a:rPr lang="en-US" altLang="ko-KR" sz="13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, </a:t>
            </a:r>
            <a:r>
              <a:rPr lang="ko-KR" altLang="en-US" sz="13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사진찍기 등</a:t>
            </a:r>
            <a:r>
              <a:rPr lang="en-US" altLang="ko-KR" sz="13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&gt;</a:t>
            </a:r>
          </a:p>
          <a:p>
            <a:endParaRPr lang="en-US" altLang="ko-KR" sz="1300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sz="1300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sz="1300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sz="1300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sz="1300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sz="1300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sz="1300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sz="1300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sz="1300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sz="1300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sz="1300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sz="1300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sz="1300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D2FD3542-3FB6-43D9-AC5E-B238ADD8D5B1}"/>
              </a:ext>
            </a:extLst>
          </p:cNvPr>
          <p:cNvSpPr/>
          <p:nvPr/>
        </p:nvSpPr>
        <p:spPr>
          <a:xfrm>
            <a:off x="847965" y="9799120"/>
            <a:ext cx="6800370" cy="1097479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2403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6281654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446" y="-322364"/>
            <a:ext cx="5181600" cy="32893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0300" y="-228600"/>
            <a:ext cx="5105400" cy="316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6375400" y="508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447800" y="3175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5400" y="3556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2047441" y="1233031"/>
            <a:ext cx="34036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i="0" u="none" strike="noStrike" dirty="0">
                <a:solidFill>
                  <a:srgbClr val="000000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한걸음 더 나아가기</a:t>
            </a:r>
            <a:endParaRPr lang="ko-KR" sz="1700" b="1" i="0" u="none" strike="noStrike" dirty="0">
              <a:solidFill>
                <a:srgbClr val="000000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1200" y="6096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7522398" y="692150"/>
            <a:ext cx="6985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500" b="1" dirty="0">
                <a:solidFill>
                  <a:srgbClr val="000000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사후</a:t>
            </a:r>
            <a:endParaRPr lang="en-US" sz="1500" b="1" i="0" u="none" strike="noStrike" dirty="0">
              <a:solidFill>
                <a:srgbClr val="000000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E745D4B-0988-45D6-80E5-360FE3B3820A}"/>
              </a:ext>
            </a:extLst>
          </p:cNvPr>
          <p:cNvSpPr txBox="1"/>
          <p:nvPr/>
        </p:nvSpPr>
        <p:spPr>
          <a:xfrm>
            <a:off x="617944" y="2293701"/>
            <a:ext cx="6595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1. </a:t>
            </a:r>
            <a:r>
              <a:rPr lang="ko-KR" altLang="en-US" dirty="0" err="1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유퀴즈</a:t>
            </a:r>
            <a:r>
              <a: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김정호 수의사 영상 시청하고 기억에 남는 부분 </a:t>
            </a:r>
            <a:r>
              <a:rPr lang="ko-KR" altLang="en-US" dirty="0" err="1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적어보기</a:t>
            </a:r>
            <a:endParaRPr lang="ko-KR" altLang="en-US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D535564-72EE-4AC6-AAC1-F4B5C228CCDE}"/>
              </a:ext>
            </a:extLst>
          </p:cNvPr>
          <p:cNvSpPr txBox="1"/>
          <p:nvPr/>
        </p:nvSpPr>
        <p:spPr>
          <a:xfrm>
            <a:off x="752928" y="5163790"/>
            <a:ext cx="6751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2. </a:t>
            </a:r>
            <a:r>
              <a: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내가 바라는 동물원의 모습 그림 그리기 또는 글쓰기</a:t>
            </a:r>
            <a:r>
              <a:rPr lang="en-US" altLang="ko-KR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(</a:t>
            </a:r>
            <a:r>
              <a: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그림은 뒷면에</a:t>
            </a:r>
            <a:r>
              <a:rPr lang="en-US" altLang="ko-KR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) </a:t>
            </a:r>
            <a:endParaRPr lang="ko-KR" altLang="en-US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77686270-FDFD-4CD7-81D3-F9D04FA285E3}"/>
              </a:ext>
            </a:extLst>
          </p:cNvPr>
          <p:cNvSpPr/>
          <p:nvPr/>
        </p:nvSpPr>
        <p:spPr>
          <a:xfrm>
            <a:off x="770884" y="5731786"/>
            <a:ext cx="6687831" cy="5298164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300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sz="1300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  <p:pic>
        <p:nvPicPr>
          <p:cNvPr id="31" name="그림 30">
            <a:hlinkClick r:id="rId16"/>
            <a:extLst>
              <a:ext uri="{FF2B5EF4-FFF2-40B4-BE49-F238E27FC236}">
                <a16:creationId xmlns:a16="http://schemas.microsoft.com/office/drawing/2014/main" id="{1F055DD1-FE08-43EE-877B-B49AAD493FE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219" y="2543750"/>
            <a:ext cx="2407333" cy="2407333"/>
          </a:xfrm>
          <a:prstGeom prst="rect">
            <a:avLst/>
          </a:prstGeom>
          <a:effectLst>
            <a:outerShdw blurRad="127000" dist="139700" dir="2700000" algn="tl" rotWithShape="0">
              <a:prstClr val="black">
                <a:alpha val="56000"/>
              </a:prstClr>
            </a:outerShdw>
          </a:effectLst>
        </p:spPr>
      </p:pic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B2BB7337-EC44-4832-B3E0-BEECE25AAE44}"/>
              </a:ext>
            </a:extLst>
          </p:cNvPr>
          <p:cNvSpPr/>
          <p:nvPr/>
        </p:nvSpPr>
        <p:spPr>
          <a:xfrm>
            <a:off x="688819" y="2753260"/>
            <a:ext cx="4391181" cy="2235756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3DC57975-014D-401C-AEDD-528E6144278D}"/>
              </a:ext>
            </a:extLst>
          </p:cNvPr>
          <p:cNvGrpSpPr/>
          <p:nvPr/>
        </p:nvGrpSpPr>
        <p:grpSpPr>
          <a:xfrm>
            <a:off x="942244" y="6581240"/>
            <a:ext cx="6271355" cy="3733800"/>
            <a:chOff x="942244" y="6581240"/>
            <a:chExt cx="6271355" cy="3733800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8055D0ED-068F-40C9-BE5A-F4C1A77CA683}"/>
                </a:ext>
              </a:extLst>
            </p:cNvPr>
            <p:cNvGrpSpPr/>
            <p:nvPr/>
          </p:nvGrpSpPr>
          <p:grpSpPr>
            <a:xfrm>
              <a:off x="942244" y="6581240"/>
              <a:ext cx="6271355" cy="2667000"/>
              <a:chOff x="979122" y="6305550"/>
              <a:chExt cx="6271355" cy="2667000"/>
            </a:xfrm>
          </p:grpSpPr>
          <p:cxnSp>
            <p:nvCxnSpPr>
              <p:cNvPr id="33" name="직선 연결선 32">
                <a:extLst>
                  <a:ext uri="{FF2B5EF4-FFF2-40B4-BE49-F238E27FC236}">
                    <a16:creationId xmlns:a16="http://schemas.microsoft.com/office/drawing/2014/main" id="{5569C9CB-31D7-4543-B8D5-BE4C4B39B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9122" y="6305550"/>
                <a:ext cx="6234477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35" name="직선 연결선 34">
                <a:extLst>
                  <a:ext uri="{FF2B5EF4-FFF2-40B4-BE49-F238E27FC236}">
                    <a16:creationId xmlns:a16="http://schemas.microsoft.com/office/drawing/2014/main" id="{7BDE1976-27DD-48CA-A3A3-7A9840F56C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7561" y="6838950"/>
                <a:ext cx="6234477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>
                <a:extLst>
                  <a:ext uri="{FF2B5EF4-FFF2-40B4-BE49-F238E27FC236}">
                    <a16:creationId xmlns:a16="http://schemas.microsoft.com/office/drawing/2014/main" id="{92D421EE-B8BB-4363-B621-A447518E23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7561" y="7372350"/>
                <a:ext cx="6234477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>
                <a:extLst>
                  <a:ext uri="{FF2B5EF4-FFF2-40B4-BE49-F238E27FC236}">
                    <a16:creationId xmlns:a16="http://schemas.microsoft.com/office/drawing/2014/main" id="{6FBB78FB-6221-440B-BB00-CB144D1820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6000" y="7905750"/>
                <a:ext cx="6234477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39" name="직선 연결선 38">
                <a:extLst>
                  <a:ext uri="{FF2B5EF4-FFF2-40B4-BE49-F238E27FC236}">
                    <a16:creationId xmlns:a16="http://schemas.microsoft.com/office/drawing/2014/main" id="{1E26A3CA-9589-4020-A0A5-86ED9A715D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7561" y="8439150"/>
                <a:ext cx="6234477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870C4279-18F6-4A69-8D8B-D539BC7AD5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6000" y="8972550"/>
                <a:ext cx="6234477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A66A4809-45FA-43C4-B410-2A56E588D825}"/>
                </a:ext>
              </a:extLst>
            </p:cNvPr>
            <p:cNvCxnSpPr>
              <a:cxnSpLocks/>
            </p:cNvCxnSpPr>
            <p:nvPr/>
          </p:nvCxnSpPr>
          <p:spPr>
            <a:xfrm>
              <a:off x="960683" y="9781640"/>
              <a:ext cx="6234477" cy="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CBA83617-E763-43F6-A592-B6D1A52E1ED9}"/>
                </a:ext>
              </a:extLst>
            </p:cNvPr>
            <p:cNvCxnSpPr>
              <a:cxnSpLocks/>
            </p:cNvCxnSpPr>
            <p:nvPr/>
          </p:nvCxnSpPr>
          <p:spPr>
            <a:xfrm>
              <a:off x="979122" y="10315040"/>
              <a:ext cx="6234477" cy="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85324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6281654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446" y="-322364"/>
            <a:ext cx="5181600" cy="32893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0300" y="-228600"/>
            <a:ext cx="5105400" cy="316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6375400" y="508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447800" y="3175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5400" y="3556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1200" y="6096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7520878" y="692150"/>
            <a:ext cx="6985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500" b="1" dirty="0">
                <a:solidFill>
                  <a:srgbClr val="000000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사후</a:t>
            </a:r>
            <a:endParaRPr lang="en-US" sz="1500" b="1" i="0" u="none" strike="noStrike" dirty="0">
              <a:solidFill>
                <a:srgbClr val="000000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E745D4B-0988-45D6-80E5-360FE3B3820A}"/>
              </a:ext>
            </a:extLst>
          </p:cNvPr>
          <p:cNvSpPr txBox="1"/>
          <p:nvPr/>
        </p:nvSpPr>
        <p:spPr>
          <a:xfrm>
            <a:off x="617944" y="2293701"/>
            <a:ext cx="6595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3. </a:t>
            </a:r>
            <a:r>
              <a: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그림책 </a:t>
            </a:r>
            <a:r>
              <a:rPr lang="en-US" altLang="ko-KR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&lt;</a:t>
            </a:r>
            <a:r>
              <a: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우리 여기 있어요</a:t>
            </a:r>
            <a:r>
              <a:rPr lang="en-US" altLang="ko-KR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, </a:t>
            </a:r>
            <a:r>
              <a: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동물원</a:t>
            </a:r>
            <a:r>
              <a:rPr lang="en-US" altLang="ko-KR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&gt; </a:t>
            </a:r>
            <a:r>
              <a: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읽고 동물권에 대해 알아보기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D535564-72EE-4AC6-AAC1-F4B5C228CCDE}"/>
              </a:ext>
            </a:extLst>
          </p:cNvPr>
          <p:cNvSpPr txBox="1"/>
          <p:nvPr/>
        </p:nvSpPr>
        <p:spPr>
          <a:xfrm>
            <a:off x="711200" y="6999709"/>
            <a:ext cx="6751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4. </a:t>
            </a:r>
            <a:r>
              <a: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동물권을 위해 노력하는 단체를 찾아보고 어떤 일을 했는지 조사하기</a:t>
            </a: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77686270-FDFD-4CD7-81D3-F9D04FA285E3}"/>
              </a:ext>
            </a:extLst>
          </p:cNvPr>
          <p:cNvSpPr/>
          <p:nvPr/>
        </p:nvSpPr>
        <p:spPr>
          <a:xfrm>
            <a:off x="849046" y="7465294"/>
            <a:ext cx="6687831" cy="3442399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300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sz="1300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B2BB7337-EC44-4832-B3E0-BEECE25AAE44}"/>
              </a:ext>
            </a:extLst>
          </p:cNvPr>
          <p:cNvSpPr/>
          <p:nvPr/>
        </p:nvSpPr>
        <p:spPr>
          <a:xfrm>
            <a:off x="3988600" y="2917033"/>
            <a:ext cx="3659238" cy="3721984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err="1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동물권이란</a:t>
            </a:r>
            <a:r>
              <a:rPr lang="en-US" altLang="ko-KR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?</a:t>
            </a:r>
          </a:p>
          <a:p>
            <a:endParaRPr lang="en-US" altLang="ko-KR" dirty="0">
              <a:solidFill>
                <a:schemeClr val="tx1"/>
              </a:solidFill>
            </a:endParaRPr>
          </a:p>
          <a:p>
            <a:endParaRPr lang="en-US" altLang="ko-KR" dirty="0">
              <a:solidFill>
                <a:schemeClr val="tx1"/>
              </a:solidFill>
            </a:endParaRPr>
          </a:p>
          <a:p>
            <a:endParaRPr lang="en-US" altLang="ko-KR" dirty="0">
              <a:solidFill>
                <a:schemeClr val="tx1"/>
              </a:solidFill>
            </a:endParaRPr>
          </a:p>
          <a:p>
            <a:endParaRPr lang="en-US" altLang="ko-KR" dirty="0">
              <a:solidFill>
                <a:schemeClr val="tx1"/>
              </a:solidFill>
            </a:endParaRPr>
          </a:p>
          <a:p>
            <a:endParaRPr lang="en-US" altLang="ko-KR" dirty="0">
              <a:solidFill>
                <a:schemeClr val="tx1"/>
              </a:solidFill>
            </a:endParaRPr>
          </a:p>
          <a:p>
            <a:endParaRPr lang="en-US" altLang="ko-KR" dirty="0">
              <a:solidFill>
                <a:schemeClr val="tx1"/>
              </a:solidFill>
            </a:endParaRPr>
          </a:p>
          <a:p>
            <a:endParaRPr lang="en-US" altLang="ko-KR" dirty="0">
              <a:solidFill>
                <a:schemeClr val="tx1"/>
              </a:solidFill>
            </a:endParaRPr>
          </a:p>
          <a:p>
            <a:endParaRPr lang="en-US" altLang="ko-KR" dirty="0">
              <a:solidFill>
                <a:schemeClr val="tx1"/>
              </a:solidFill>
            </a:endParaRPr>
          </a:p>
          <a:p>
            <a:endParaRPr lang="en-US" altLang="ko-KR" dirty="0">
              <a:solidFill>
                <a:schemeClr val="tx1"/>
              </a:solidFill>
            </a:endParaRPr>
          </a:p>
          <a:p>
            <a:endParaRPr lang="en-US" altLang="ko-KR" dirty="0">
              <a:solidFill>
                <a:schemeClr val="tx1"/>
              </a:solidFill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79E1AB77-81C6-47EA-8B83-0A7FD1CC213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3544" y="3019266"/>
            <a:ext cx="2712956" cy="3619752"/>
          </a:xfrm>
          <a:prstGeom prst="rect">
            <a:avLst/>
          </a:prstGeom>
        </p:spPr>
      </p:pic>
      <p:sp>
        <p:nvSpPr>
          <p:cNvPr id="45" name="TextBox 13">
            <a:extLst>
              <a:ext uri="{FF2B5EF4-FFF2-40B4-BE49-F238E27FC236}">
                <a16:creationId xmlns:a16="http://schemas.microsoft.com/office/drawing/2014/main" id="{1EBCDA99-21C1-448C-AE04-9FFE7E126CB9}"/>
              </a:ext>
            </a:extLst>
          </p:cNvPr>
          <p:cNvSpPr txBox="1"/>
          <p:nvPr/>
        </p:nvSpPr>
        <p:spPr>
          <a:xfrm>
            <a:off x="2047441" y="1233031"/>
            <a:ext cx="34036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i="0" u="none" strike="noStrike" dirty="0">
                <a:solidFill>
                  <a:srgbClr val="000000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한걸음 더 나아가기</a:t>
            </a:r>
            <a:endParaRPr lang="ko-KR" sz="1700" b="1" i="0" u="none" strike="noStrike" dirty="0">
              <a:solidFill>
                <a:srgbClr val="000000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75446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180</Words>
  <Application>Microsoft Office PowerPoint</Application>
  <PresentationFormat>사용자 지정</PresentationFormat>
  <Paragraphs>75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12롯데마트드림Bold</vt:lpstr>
      <vt:lpstr>1훈점보맘보 B</vt:lpstr>
      <vt:lpstr>Calibri</vt:lpstr>
      <vt:lpstr>Arial</vt:lpstr>
      <vt:lpstr>맑은 고딕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User</cp:lastModifiedBy>
  <cp:revision>10</cp:revision>
  <dcterms:created xsi:type="dcterms:W3CDTF">2006-08-16T00:00:00Z</dcterms:created>
  <dcterms:modified xsi:type="dcterms:W3CDTF">2024-10-25T03:55:43Z</dcterms:modified>
</cp:coreProperties>
</file>