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0" r:id="rId4"/>
  </p:sldIdLst>
  <p:sldSz cx="8483600" cy="12001500"/>
  <p:notesSz cx="6858000" cy="9144000"/>
  <p:embeddedFontLst>
    <p:embeddedFont>
      <p:font typeface="Pretendard Regular" panose="020B0600000101010101" charset="-127"/>
      <p:regular r:id="rId5"/>
    </p:embeddedFont>
    <p:embeddedFont>
      <p:font typeface="Calibri" panose="020F0502020204030204" pitchFamily="34" charset="0"/>
      <p:regular r:id="rId6"/>
      <p:bold r:id="rId7"/>
      <p:italic r:id="rId8"/>
      <p:boldItalic r:id="rId9"/>
    </p:embeddedFont>
    <p:embeddedFont>
      <p:font typeface="맑은 고딕" panose="020B0503020000020004" pitchFamily="50" charset="-127"/>
      <p:regular r:id="rId10"/>
      <p:bold r:id="rId11"/>
    </p:embeddedFont>
    <p:embeddedFont>
      <p:font typeface="함초롬바탕" panose="02030604000101010101" pitchFamily="18" charset="-127"/>
      <p:regular r:id="rId12"/>
      <p:bold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97" d="100"/>
          <a:sy n="97" d="100"/>
        </p:scale>
        <p:origin x="78" y="10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viewProps" Target="viewProps.xml"/><Relationship Id="rId10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font" Target="fonts/font5.fntdata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3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1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3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1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483600" cy="12001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0" y="1968500"/>
            <a:ext cx="7505700" cy="95758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10795000"/>
            <a:ext cx="2082800" cy="6350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6821" y="3846570"/>
            <a:ext cx="5092700" cy="33909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2147483647" y="1413129000"/>
            <a:ext cx="2147483647" cy="2147483647"/>
            <a:chOff x="0" y="0"/>
            <a:chExt cx="0" cy="0"/>
          </a:xfrm>
        </p:grpSpPr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3000" y="-304800"/>
            <a:ext cx="5448300" cy="3302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2400" y="-190500"/>
            <a:ext cx="4000500" cy="37846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720000">
            <a:off x="5765800" y="38100"/>
            <a:ext cx="1066800" cy="7112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-360000">
            <a:off x="1714500" y="304800"/>
            <a:ext cx="127000" cy="165100"/>
          </a:xfrm>
          <a:prstGeom prst="rect">
            <a:avLst/>
          </a:prstGeom>
          <a:effectLst>
            <a:outerShdw blurRad="155" dist="11508" dir="3060000">
              <a:srgbClr val="FFFFFF">
                <a:alpha val="50000"/>
              </a:srgbClr>
            </a:outerShdw>
          </a:effectLst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62100" y="330200"/>
            <a:ext cx="254000" cy="330200"/>
          </a:xfrm>
          <a:prstGeom prst="rect">
            <a:avLst/>
          </a:prstGeom>
          <a:effectLst>
            <a:outerShdw blurRad="664" dist="23834" dir="2700000">
              <a:srgbClr val="FFFFFF">
                <a:alpha val="50000"/>
              </a:srgbClr>
            </a:outerShdw>
          </a:effectLst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>
            <a:alphaModFix amt="98000"/>
          </a:blip>
          <a:stretch>
            <a:fillRect/>
          </a:stretch>
        </p:blipFill>
        <p:spPr>
          <a:xfrm>
            <a:off x="482600" y="1104900"/>
            <a:ext cx="5346700" cy="60960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711200" y="1244600"/>
            <a:ext cx="4914900" cy="304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99600"/>
              </a:lnSpc>
            </a:pPr>
            <a:r>
              <a:rPr lang="ko-KR" altLang="en-US" sz="1700" b="1" i="0" u="none" strike="noStrike" dirty="0">
                <a:solidFill>
                  <a:srgbClr val="000000"/>
                </a:solidFill>
                <a:ea typeface="Pretendard Regular"/>
              </a:rPr>
              <a:t>동물원의 동물들은 어떤 표정일까</a:t>
            </a:r>
            <a:r>
              <a:rPr lang="en-US" altLang="ko-KR" sz="1700" b="1" i="0" u="none" strike="noStrike" dirty="0">
                <a:solidFill>
                  <a:srgbClr val="000000"/>
                </a:solidFill>
                <a:ea typeface="Pretendard Regular"/>
              </a:rPr>
              <a:t>?</a:t>
            </a:r>
            <a:endParaRPr lang="ko-KR" sz="1700" b="1" i="0" u="none" strike="noStrike" dirty="0">
              <a:solidFill>
                <a:srgbClr val="000000"/>
              </a:solidFill>
              <a:ea typeface="Pretendard Regular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51600" y="571500"/>
            <a:ext cx="1320800" cy="3937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6451600" y="673100"/>
            <a:ext cx="1295400" cy="203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99600"/>
              </a:lnSpc>
            </a:pPr>
            <a:r>
              <a:rPr lang="ko-KR" sz="1100" b="1" i="0" u="none" strike="noStrike" dirty="0">
                <a:solidFill>
                  <a:srgbClr val="000000"/>
                </a:solidFill>
                <a:ea typeface="Pretendard Regular"/>
              </a:rPr>
              <a:t>사전</a:t>
            </a:r>
            <a:endParaRPr lang="en-US" sz="1100" b="1" i="0" u="none" strike="noStrike" dirty="0">
              <a:solidFill>
                <a:srgbClr val="000000"/>
              </a:solidFill>
              <a:latin typeface="Pretendard Regular"/>
            </a:endParaR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45200" y="1104900"/>
            <a:ext cx="2019300" cy="609600"/>
          </a:xfrm>
          <a:prstGeom prst="rect">
            <a:avLst/>
          </a:prstGeom>
        </p:spPr>
      </p:pic>
      <p:grpSp>
        <p:nvGrpSpPr>
          <p:cNvPr id="17" name="Group 17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8" name="Picture 1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0700" y="419100"/>
            <a:ext cx="825500" cy="5461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20700" y="431800"/>
            <a:ext cx="774700" cy="520700"/>
          </a:xfrm>
          <a:prstGeom prst="rect">
            <a:avLst/>
          </a:prstGeom>
        </p:spPr>
      </p:pic>
      <p:pic>
        <p:nvPicPr>
          <p:cNvPr id="21" name="Picture 1">
            <a:extLst>
              <a:ext uri="{FF2B5EF4-FFF2-40B4-BE49-F238E27FC236}">
                <a16:creationId xmlns:a16="http://schemas.microsoft.com/office/drawing/2014/main" id="{50FE90AC-1E30-4520-8C64-739F3E1AFA3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56630" y="4239003"/>
            <a:ext cx="2649852" cy="1660724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76C5E510-67A5-4969-98E6-D57E6F5EE227}"/>
              </a:ext>
            </a:extLst>
          </p:cNvPr>
          <p:cNvSpPr txBox="1"/>
          <p:nvPr/>
        </p:nvSpPr>
        <p:spPr>
          <a:xfrm>
            <a:off x="651916" y="1944832"/>
            <a:ext cx="7336384" cy="1775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카페24 써라운드"/>
                <a:ea typeface="카페24 써라운드"/>
              </a:rPr>
              <a:t>♥ 읽기 전 활동</a:t>
            </a:r>
            <a:endParaRPr lang="ko-KR" altLang="en-US" sz="14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285750" marR="0" indent="-28575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ko-KR" altLang="en-US" sz="1400" kern="0" spc="-20" dirty="0">
                <a:solidFill>
                  <a:srgbClr val="000000"/>
                </a:solidFill>
                <a:effectLst/>
                <a:latin typeface="강원교육모두 Bold"/>
                <a:ea typeface="강원교육모두 Bold"/>
              </a:rPr>
              <a:t>나는 동물원에 가 본 경험이 있나요</a:t>
            </a:r>
            <a:r>
              <a:rPr lang="en-US" altLang="ko-KR" sz="1400" kern="0" spc="-20" dirty="0">
                <a:solidFill>
                  <a:srgbClr val="000000"/>
                </a:solidFill>
                <a:effectLst/>
                <a:latin typeface="강원교육모두 Bold"/>
                <a:ea typeface="강원교육모두 Bold"/>
              </a:rPr>
              <a:t>? </a:t>
            </a:r>
            <a:r>
              <a:rPr lang="ko-KR" altLang="en-US" sz="1400" kern="0" spc="-20" dirty="0">
                <a:solidFill>
                  <a:srgbClr val="000000"/>
                </a:solidFill>
                <a:effectLst/>
                <a:latin typeface="강원교육모두 Bold"/>
                <a:ea typeface="강원교육모두 Bold"/>
              </a:rPr>
              <a:t>동물원에 갔을 때 느낀 감정이나 경험을 나누어 봅시다</a:t>
            </a:r>
            <a:r>
              <a:rPr lang="en-US" altLang="ko-KR" sz="1400" kern="0" spc="-20" dirty="0">
                <a:solidFill>
                  <a:srgbClr val="000000"/>
                </a:solidFill>
                <a:effectLst/>
                <a:latin typeface="강원교육모두 Bold"/>
                <a:ea typeface="강원교육모두 Bold"/>
              </a:rPr>
              <a:t>.</a:t>
            </a:r>
            <a:endParaRPr lang="ko-KR" altLang="en-US" sz="14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285750" marR="0" indent="-28575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강원교육모두 Bold"/>
                <a:ea typeface="강원교육모두 Bold"/>
              </a:rPr>
              <a:t>책 표지를 살펴봅시다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강원교육모두 Bold"/>
                <a:ea typeface="강원교육모두 Bold"/>
              </a:rPr>
              <a:t>.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강원교육모두 Bold"/>
                <a:ea typeface="강원교육모두 Bold"/>
              </a:rPr>
              <a:t>고릴라가 들고 있는 장화는 누구의 장화일까요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강원교육모두 Bold"/>
                <a:ea typeface="강원교육모두 Bold"/>
              </a:rPr>
              <a:t>?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강원교육모두 Bold"/>
                <a:ea typeface="강원교육모두 Bold"/>
              </a:rPr>
              <a:t>고릴라의 표정은 </a:t>
            </a:r>
            <a:r>
              <a:rPr lang="ko-KR" altLang="en-US" sz="1400" kern="0" spc="0" dirty="0" err="1">
                <a:solidFill>
                  <a:srgbClr val="000000"/>
                </a:solidFill>
                <a:effectLst/>
                <a:latin typeface="강원교육모두 Bold"/>
                <a:ea typeface="강원교육모두 Bold"/>
              </a:rPr>
              <a:t>어떠한가요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강원교육모두 Bold"/>
                <a:ea typeface="강원교육모두 Bold"/>
              </a:rPr>
              <a:t>?</a:t>
            </a:r>
            <a:endParaRPr lang="ko-KR" altLang="en-US" sz="14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id="{846DF184-6B08-4A16-8AB2-2CBE672A0B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7178703"/>
              </p:ext>
            </p:extLst>
          </p:nvPr>
        </p:nvGraphicFramePr>
        <p:xfrm>
          <a:off x="888309" y="7645296"/>
          <a:ext cx="6270625" cy="720979"/>
        </p:xfrm>
        <a:graphic>
          <a:graphicData uri="http://schemas.openxmlformats.org/drawingml/2006/table">
            <a:tbl>
              <a:tblPr/>
              <a:tblGrid>
                <a:gridCol w="6270625">
                  <a:extLst>
                    <a:ext uri="{9D8B030D-6E8A-4147-A177-3AD203B41FA5}">
                      <a16:colId xmlns:a16="http://schemas.microsoft.com/office/drawing/2014/main" val="2837394309"/>
                    </a:ext>
                  </a:extLst>
                </a:gridCol>
              </a:tblGrid>
              <a:tr h="30657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8542349"/>
                  </a:ext>
                </a:extLst>
              </a:tr>
              <a:tr h="41440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7576442"/>
                  </a:ext>
                </a:extLst>
              </a:tr>
            </a:tbl>
          </a:graphicData>
        </a:graphic>
      </p:graphicFrame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BE24BA79-94F6-4EE9-89E2-826A102298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0313679"/>
              </p:ext>
            </p:extLst>
          </p:nvPr>
        </p:nvGraphicFramePr>
        <p:xfrm>
          <a:off x="888309" y="6315418"/>
          <a:ext cx="6270625" cy="720979"/>
        </p:xfrm>
        <a:graphic>
          <a:graphicData uri="http://schemas.openxmlformats.org/drawingml/2006/table">
            <a:tbl>
              <a:tblPr/>
              <a:tblGrid>
                <a:gridCol w="6270625">
                  <a:extLst>
                    <a:ext uri="{9D8B030D-6E8A-4147-A177-3AD203B41FA5}">
                      <a16:colId xmlns:a16="http://schemas.microsoft.com/office/drawing/2014/main" val="3173501440"/>
                    </a:ext>
                  </a:extLst>
                </a:gridCol>
              </a:tblGrid>
              <a:tr h="30657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8558939"/>
                  </a:ext>
                </a:extLst>
              </a:tr>
              <a:tr h="41440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8703763"/>
                  </a:ext>
                </a:extLst>
              </a:tr>
            </a:tbl>
          </a:graphicData>
        </a:graphic>
      </p:graphicFrame>
      <p:sp>
        <p:nvSpPr>
          <p:cNvPr id="26" name="Rectangle 1">
            <a:extLst>
              <a:ext uri="{FF2B5EF4-FFF2-40B4-BE49-F238E27FC236}">
                <a16:creationId xmlns:a16="http://schemas.microsoft.com/office/drawing/2014/main" id="{0B3AD303-F3B0-4076-BC6B-04DA422691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5007" y="5980837"/>
            <a:ext cx="5580320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카페24 써라운드"/>
              </a:rPr>
              <a:t>♥ 읽기 후 생각 나누기</a:t>
            </a:r>
            <a:endParaRPr kumimoji="0" lang="ko-KR" altLang="ko-K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ko-KR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강원교육모두 Bold"/>
              </a:rPr>
              <a:t>  </a:t>
            </a:r>
            <a:r>
              <a:rPr kumimoji="0" lang="ko-KR" altLang="ko-KR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강원교육모두 Bold"/>
              </a:rPr>
              <a:t>동물원의 동물들은 행복할까요</a:t>
            </a:r>
            <a:r>
              <a:rPr kumimoji="0" lang="en-US" altLang="ko-KR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강원교육모두 Bold"/>
                <a:ea typeface="강원교육모두 Bold"/>
              </a:rPr>
              <a:t>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ko-KR" sz="1200" dirty="0">
              <a:solidFill>
                <a:srgbClr val="000000"/>
              </a:solidFill>
              <a:latin typeface="강원교육모두 Bold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ko-KR" sz="1200" dirty="0">
              <a:solidFill>
                <a:srgbClr val="000000"/>
              </a:solidFill>
              <a:latin typeface="강원교육모두 Bold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ko-K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</a:rPr>
              <a:t>  </a:t>
            </a:r>
            <a:endParaRPr kumimoji="0" lang="en-US" altLang="ko-K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ko-KR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강원교육모두 Bold"/>
              </a:rPr>
              <a:t>  동물원이 없으면</a:t>
            </a:r>
            <a:r>
              <a:rPr kumimoji="0" lang="en-US" altLang="ko-KR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강원교육모두 Bold"/>
                <a:ea typeface="강원교육모두 Bold"/>
              </a:rPr>
              <a:t>, </a:t>
            </a:r>
            <a:r>
              <a:rPr kumimoji="0" lang="ko-KR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강원교육모두 Bold"/>
              </a:rPr>
              <a:t>동물들은 행복해질까요</a:t>
            </a:r>
            <a:r>
              <a:rPr kumimoji="0" lang="en-US" altLang="ko-KR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강원교육모두 Bold"/>
                <a:ea typeface="강원교육모두 Bold"/>
              </a:rPr>
              <a:t>?</a:t>
            </a:r>
            <a:endParaRPr kumimoji="0" lang="en-US" altLang="ko-K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10F995AE-3F44-4373-872E-74D861630A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2297"/>
              </p:ext>
            </p:extLst>
          </p:nvPr>
        </p:nvGraphicFramePr>
        <p:xfrm>
          <a:off x="738187" y="3469251"/>
          <a:ext cx="6270625" cy="720979"/>
        </p:xfrm>
        <a:graphic>
          <a:graphicData uri="http://schemas.openxmlformats.org/drawingml/2006/table">
            <a:tbl>
              <a:tblPr/>
              <a:tblGrid>
                <a:gridCol w="6270625">
                  <a:extLst>
                    <a:ext uri="{9D8B030D-6E8A-4147-A177-3AD203B41FA5}">
                      <a16:colId xmlns:a16="http://schemas.microsoft.com/office/drawing/2014/main" val="3173501440"/>
                    </a:ext>
                  </a:extLst>
                </a:gridCol>
              </a:tblGrid>
              <a:tr h="30657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8558939"/>
                  </a:ext>
                </a:extLst>
              </a:tr>
              <a:tr h="41440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8703763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26D2F347-8945-4712-A3E0-CDC502CCE395}"/>
              </a:ext>
            </a:extLst>
          </p:cNvPr>
          <p:cNvSpPr txBox="1"/>
          <p:nvPr/>
        </p:nvSpPr>
        <p:spPr>
          <a:xfrm>
            <a:off x="3671455" y="4247533"/>
            <a:ext cx="423949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카페24 써라운드"/>
              </a:rPr>
              <a:t>♥ 읽기 </a:t>
            </a:r>
            <a:r>
              <a:rPr kumimoji="0" lang="ko-KR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카페24 써라운드"/>
              </a:rPr>
              <a:t>활동</a:t>
            </a:r>
            <a:endParaRPr kumimoji="0" lang="en-US" altLang="ko-KR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함초롬바탕" panose="02030604000101010101" pitchFamily="18" charset="-127"/>
              <a:ea typeface="카페24 써라운드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ko-KR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강원교육모두 Bold"/>
              </a:rPr>
              <a:t>작가가 하고 싶은 말은 무엇일까요</a:t>
            </a:r>
            <a:r>
              <a:rPr kumimoji="0" lang="en-US" altLang="ko-KR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강원교육모두 Bold"/>
              </a:rPr>
              <a:t>?</a:t>
            </a:r>
            <a:endParaRPr kumimoji="0" lang="en-US" altLang="ko-KR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강원교육모두 Bold"/>
              <a:ea typeface="강원교육모두 Bold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77AE192-8C0F-4158-8272-3471E4F3CF7F}"/>
              </a:ext>
            </a:extLst>
          </p:cNvPr>
          <p:cNvSpPr txBox="1"/>
          <p:nvPr/>
        </p:nvSpPr>
        <p:spPr>
          <a:xfrm>
            <a:off x="675006" y="8463820"/>
            <a:ext cx="7097393" cy="7409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ko-KR" altLang="en-US" sz="1400" kern="0" spc="-30" dirty="0">
                <a:solidFill>
                  <a:srgbClr val="000000"/>
                </a:solidFill>
                <a:effectLst/>
                <a:latin typeface="강원교육모두 Bold"/>
                <a:ea typeface="강원교육모두 Bold"/>
              </a:rPr>
              <a:t>모두가 행복한 동물원을 상상해 봅시다</a:t>
            </a:r>
            <a:r>
              <a:rPr lang="en-US" altLang="ko-KR" sz="1400" kern="0" spc="-30" dirty="0">
                <a:solidFill>
                  <a:srgbClr val="000000"/>
                </a:solidFill>
                <a:effectLst/>
                <a:latin typeface="강원교육모두 Bold"/>
                <a:ea typeface="강원교육모두 Bold"/>
              </a:rPr>
              <a:t>. </a:t>
            </a:r>
            <a:r>
              <a:rPr lang="ko-KR" altLang="en-US" sz="1400" kern="0" spc="-30" dirty="0">
                <a:solidFill>
                  <a:srgbClr val="000000"/>
                </a:solidFill>
                <a:effectLst/>
                <a:latin typeface="강원교육모두 Bold"/>
                <a:ea typeface="강원교육모두 Bold"/>
              </a:rPr>
              <a:t>어떤 동물원이 떠오르나요</a:t>
            </a:r>
            <a:r>
              <a:rPr lang="en-US" altLang="ko-KR" sz="1400" kern="0" spc="-30" dirty="0">
                <a:solidFill>
                  <a:srgbClr val="000000"/>
                </a:solidFill>
                <a:effectLst/>
                <a:latin typeface="강원교육모두 Bold"/>
                <a:ea typeface="강원교육모두 Bold"/>
              </a:rPr>
              <a:t>? </a:t>
            </a:r>
            <a:r>
              <a:rPr lang="ko-KR" altLang="en-US" sz="1400" kern="0" spc="-30" dirty="0">
                <a:solidFill>
                  <a:srgbClr val="000000"/>
                </a:solidFill>
                <a:effectLst/>
                <a:latin typeface="강원교육모두 Bold"/>
                <a:ea typeface="강원교육모두 Bold"/>
              </a:rPr>
              <a:t>떠오르는 것을 모두 생각 그물로 나타내 봅시다</a:t>
            </a:r>
            <a:r>
              <a:rPr lang="en-US" altLang="ko-KR" sz="1400" kern="0" spc="-30" dirty="0">
                <a:solidFill>
                  <a:srgbClr val="000000"/>
                </a:solidFill>
                <a:effectLst/>
                <a:latin typeface="강원교육모두 Bold"/>
                <a:ea typeface="강원교육모두 Bold"/>
              </a:rPr>
              <a:t>.</a:t>
            </a:r>
            <a:endParaRPr lang="ko-KR" altLang="en-US" sz="14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6713EA7A-F802-4BA6-B30B-77EC183DF7A0}"/>
              </a:ext>
            </a:extLst>
          </p:cNvPr>
          <p:cNvSpPr/>
          <p:nvPr/>
        </p:nvSpPr>
        <p:spPr>
          <a:xfrm>
            <a:off x="3251200" y="9719705"/>
            <a:ext cx="1295400" cy="10371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모두가</a:t>
            </a:r>
            <a:endParaRPr lang="en-US" altLang="ko-KR" dirty="0"/>
          </a:p>
          <a:p>
            <a:pPr algn="ctr"/>
            <a:r>
              <a:rPr lang="ko-KR" altLang="en-US" dirty="0"/>
              <a:t>행복한 동물원</a:t>
            </a:r>
          </a:p>
        </p:txBody>
      </p:sp>
      <p:graphicFrame>
        <p:nvGraphicFramePr>
          <p:cNvPr id="34" name="표 33">
            <a:extLst>
              <a:ext uri="{FF2B5EF4-FFF2-40B4-BE49-F238E27FC236}">
                <a16:creationId xmlns:a16="http://schemas.microsoft.com/office/drawing/2014/main" id="{5895261A-016E-4C20-BCB3-69D5AD7153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2240264"/>
              </p:ext>
            </p:extLst>
          </p:nvPr>
        </p:nvGraphicFramePr>
        <p:xfrm>
          <a:off x="3709555" y="5361363"/>
          <a:ext cx="3881780" cy="720979"/>
        </p:xfrm>
        <a:graphic>
          <a:graphicData uri="http://schemas.openxmlformats.org/drawingml/2006/table">
            <a:tbl>
              <a:tblPr/>
              <a:tblGrid>
                <a:gridCol w="3881780">
                  <a:extLst>
                    <a:ext uri="{9D8B030D-6E8A-4147-A177-3AD203B41FA5}">
                      <a16:colId xmlns:a16="http://schemas.microsoft.com/office/drawing/2014/main" val="3173501440"/>
                    </a:ext>
                  </a:extLst>
                </a:gridCol>
              </a:tblGrid>
              <a:tr h="30657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8558939"/>
                  </a:ext>
                </a:extLst>
              </a:tr>
              <a:tr h="41440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870376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483600" cy="120015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147483647" y="1413129000"/>
            <a:ext cx="2147483647" cy="2147483647"/>
            <a:chOff x="0" y="0"/>
            <a:chExt cx="0" cy="0"/>
          </a:xfrm>
        </p:grpSpPr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-304800"/>
            <a:ext cx="5448300" cy="33020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2400" y="-190500"/>
            <a:ext cx="4000500" cy="37846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720000">
            <a:off x="5765800" y="38100"/>
            <a:ext cx="1066800" cy="7112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-360000">
            <a:off x="1714500" y="304800"/>
            <a:ext cx="127000" cy="165100"/>
          </a:xfrm>
          <a:prstGeom prst="rect">
            <a:avLst/>
          </a:prstGeom>
          <a:effectLst>
            <a:outerShdw blurRad="155" dist="11508" dir="3060000">
              <a:srgbClr val="FFFFFF">
                <a:alpha val="50000"/>
              </a:srgbClr>
            </a:outerShdw>
          </a:effec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62100" y="330200"/>
            <a:ext cx="254000" cy="330200"/>
          </a:xfrm>
          <a:prstGeom prst="rect">
            <a:avLst/>
          </a:prstGeom>
          <a:effectLst>
            <a:outerShdw blurRad="664" dist="23834" dir="2700000">
              <a:srgbClr val="FFFFFF">
                <a:alpha val="50000"/>
              </a:srgbClr>
            </a:outerShdw>
          </a:effectLst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>
            <a:alphaModFix amt="98000"/>
          </a:blip>
          <a:stretch>
            <a:fillRect/>
          </a:stretch>
        </p:blipFill>
        <p:spPr>
          <a:xfrm>
            <a:off x="482600" y="1104900"/>
            <a:ext cx="5346700" cy="609600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11200" y="1244600"/>
            <a:ext cx="4914900" cy="304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99600"/>
              </a:lnSpc>
            </a:pPr>
            <a:r>
              <a:rPr lang="ko-KR" altLang="en-US" sz="1700" b="1" i="0" u="none" strike="noStrike" dirty="0">
                <a:solidFill>
                  <a:srgbClr val="000000"/>
                </a:solidFill>
                <a:ea typeface="Pretendard Regular"/>
              </a:rPr>
              <a:t>동물원의 동물들은 어떤 표정일까</a:t>
            </a:r>
            <a:r>
              <a:rPr lang="en-US" altLang="ko-KR" sz="1700" b="1" i="0" u="none" strike="noStrike" dirty="0">
                <a:solidFill>
                  <a:srgbClr val="000000"/>
                </a:solidFill>
                <a:ea typeface="Pretendard Regular"/>
              </a:rPr>
              <a:t>?</a:t>
            </a:r>
            <a:endParaRPr lang="ko-KR" altLang="ko-KR" sz="1700" b="1" i="0" u="none" strike="noStrike" dirty="0">
              <a:solidFill>
                <a:srgbClr val="000000"/>
              </a:solidFill>
              <a:ea typeface="Pretendard Regular"/>
            </a:endParaR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51600" y="571500"/>
            <a:ext cx="1320800" cy="39370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6451600" y="673100"/>
            <a:ext cx="1295400" cy="203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99600"/>
              </a:lnSpc>
            </a:pPr>
            <a:r>
              <a:rPr lang="en-US" sz="1100" b="1" i="0" u="none" strike="noStrike" dirty="0">
                <a:solidFill>
                  <a:srgbClr val="000000"/>
                </a:solidFill>
                <a:latin typeface="Pretendard Regular"/>
              </a:rPr>
              <a:t> </a:t>
            </a:r>
            <a:r>
              <a:rPr lang="ko-KR" sz="1100" b="1" i="0" u="none" strike="noStrike" dirty="0">
                <a:solidFill>
                  <a:srgbClr val="000000"/>
                </a:solidFill>
                <a:ea typeface="Pretendard Regular"/>
              </a:rPr>
              <a:t>현장</a:t>
            </a:r>
            <a:endParaRPr lang="en-US" sz="1100" b="1" i="0" u="none" strike="noStrike" dirty="0">
              <a:solidFill>
                <a:srgbClr val="000000"/>
              </a:solidFill>
              <a:latin typeface="Pretendard Regular"/>
            </a:endParaR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45200" y="1104900"/>
            <a:ext cx="2019300" cy="609600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5" name="Picture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0700" y="419100"/>
            <a:ext cx="825500" cy="5461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0700" y="431800"/>
            <a:ext cx="774700" cy="5207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91200" y="10795000"/>
            <a:ext cx="2082800" cy="6350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368800" y="1993900"/>
            <a:ext cx="3949700" cy="95758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90500" y="1968500"/>
            <a:ext cx="3949700" cy="95758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15">
            <a:alphaModFix amt="56000"/>
          </a:blip>
          <a:stretch>
            <a:fillRect/>
          </a:stretch>
        </p:blipFill>
        <p:spPr>
          <a:xfrm>
            <a:off x="-304800" y="10045700"/>
            <a:ext cx="3238500" cy="21590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807200" y="11468100"/>
            <a:ext cx="1612900" cy="4953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7BA6C91-F706-45CE-9D40-6F9E2E249470}"/>
              </a:ext>
            </a:extLst>
          </p:cNvPr>
          <p:cNvSpPr txBox="1"/>
          <p:nvPr/>
        </p:nvSpPr>
        <p:spPr>
          <a:xfrm>
            <a:off x="276515" y="2223428"/>
            <a:ext cx="423949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카페24 써라운드"/>
              </a:rPr>
              <a:t>♥ </a:t>
            </a:r>
            <a:r>
              <a:rPr kumimoji="0" lang="ko-KR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카페24 써라운드"/>
              </a:rPr>
              <a:t>청주 동물원 동물 그리기</a:t>
            </a:r>
            <a:endParaRPr kumimoji="0" lang="en-US" altLang="ko-KR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함초롬바탕" panose="02030604000101010101" pitchFamily="18" charset="-127"/>
              <a:ea typeface="카페24 써라운드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ko-KR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강원교육모두 Bold"/>
              </a:rPr>
              <a:t> 동물을 그리고 설명하는 글쓰기</a:t>
            </a:r>
            <a:endParaRPr kumimoji="0" lang="en-US" altLang="ko-KR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강원교육모두 Bold"/>
              <a:ea typeface="강원교육모두 Bold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id="{BA8C1F7C-7D3B-4950-A65A-28B76607A0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9005240"/>
              </p:ext>
            </p:extLst>
          </p:nvPr>
        </p:nvGraphicFramePr>
        <p:xfrm>
          <a:off x="190500" y="9510928"/>
          <a:ext cx="3881780" cy="720979"/>
        </p:xfrm>
        <a:graphic>
          <a:graphicData uri="http://schemas.openxmlformats.org/drawingml/2006/table">
            <a:tbl>
              <a:tblPr/>
              <a:tblGrid>
                <a:gridCol w="3881780">
                  <a:extLst>
                    <a:ext uri="{9D8B030D-6E8A-4147-A177-3AD203B41FA5}">
                      <a16:colId xmlns:a16="http://schemas.microsoft.com/office/drawing/2014/main" val="3173501440"/>
                    </a:ext>
                  </a:extLst>
                </a:gridCol>
              </a:tblGrid>
              <a:tr h="30657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8558939"/>
                  </a:ext>
                </a:extLst>
              </a:tr>
              <a:tr h="41440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8703763"/>
                  </a:ext>
                </a:extLst>
              </a:tr>
            </a:tbl>
          </a:graphicData>
        </a:graphic>
      </p:graphicFrame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281E6CB3-7AE9-4838-8472-D8D4D090FA44}"/>
              </a:ext>
            </a:extLst>
          </p:cNvPr>
          <p:cNvSpPr/>
          <p:nvPr/>
        </p:nvSpPr>
        <p:spPr>
          <a:xfrm>
            <a:off x="520700" y="4222914"/>
            <a:ext cx="3441700" cy="522588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E3EF3D8-77F2-40F9-980C-2513DF09CF61}"/>
              </a:ext>
            </a:extLst>
          </p:cNvPr>
          <p:cNvSpPr txBox="1"/>
          <p:nvPr/>
        </p:nvSpPr>
        <p:spPr>
          <a:xfrm>
            <a:off x="4636655" y="2219235"/>
            <a:ext cx="423949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카페24 써라운드"/>
              </a:rPr>
              <a:t>♥ </a:t>
            </a:r>
            <a:r>
              <a:rPr kumimoji="0" lang="ko-KR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카페24 써라운드"/>
              </a:rPr>
              <a:t>청주 동물원 사람 그리기</a:t>
            </a:r>
            <a:endParaRPr kumimoji="0" lang="en-US" altLang="ko-KR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함초롬바탕" panose="02030604000101010101" pitchFamily="18" charset="-127"/>
              <a:ea typeface="카페24 써라운드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ko-KR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강원교육모두 Bold"/>
              </a:rPr>
              <a:t> 동물원을 보는 사람을 그리고 설명하는 글쓰기</a:t>
            </a:r>
            <a:endParaRPr kumimoji="0" lang="en-US" altLang="ko-KR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강원교육모두 Bold"/>
              <a:ea typeface="강원교육모두 Bold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CE3853D2-C16A-404E-9E97-E57A99BC9800}"/>
              </a:ext>
            </a:extLst>
          </p:cNvPr>
          <p:cNvSpPr/>
          <p:nvPr/>
        </p:nvSpPr>
        <p:spPr>
          <a:xfrm>
            <a:off x="4590473" y="4233262"/>
            <a:ext cx="3441700" cy="522588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aphicFrame>
        <p:nvGraphicFramePr>
          <p:cNvPr id="28" name="표 27">
            <a:extLst>
              <a:ext uri="{FF2B5EF4-FFF2-40B4-BE49-F238E27FC236}">
                <a16:creationId xmlns:a16="http://schemas.microsoft.com/office/drawing/2014/main" id="{7B299ABB-BB62-46F6-A547-316E356C23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2472707"/>
              </p:ext>
            </p:extLst>
          </p:nvPr>
        </p:nvGraphicFramePr>
        <p:xfrm>
          <a:off x="4330700" y="9815897"/>
          <a:ext cx="3881780" cy="720979"/>
        </p:xfrm>
        <a:graphic>
          <a:graphicData uri="http://schemas.openxmlformats.org/drawingml/2006/table">
            <a:tbl>
              <a:tblPr/>
              <a:tblGrid>
                <a:gridCol w="3881780">
                  <a:extLst>
                    <a:ext uri="{9D8B030D-6E8A-4147-A177-3AD203B41FA5}">
                      <a16:colId xmlns:a16="http://schemas.microsoft.com/office/drawing/2014/main" val="3173501440"/>
                    </a:ext>
                  </a:extLst>
                </a:gridCol>
              </a:tblGrid>
              <a:tr h="30657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8558939"/>
                  </a:ext>
                </a:extLst>
              </a:tr>
              <a:tr h="41440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870376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483600" cy="120015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147483647" y="1413129000"/>
            <a:ext cx="2147483647" cy="2147483647"/>
            <a:chOff x="0" y="0"/>
            <a:chExt cx="0" cy="0"/>
          </a:xfrm>
        </p:grpSpPr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-304800"/>
            <a:ext cx="5448300" cy="33020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2400" y="-190500"/>
            <a:ext cx="4000500" cy="37846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720000">
            <a:off x="5765800" y="38100"/>
            <a:ext cx="1066800" cy="7112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-360000">
            <a:off x="1714500" y="304800"/>
            <a:ext cx="127000" cy="165100"/>
          </a:xfrm>
          <a:prstGeom prst="rect">
            <a:avLst/>
          </a:prstGeom>
          <a:effectLst>
            <a:outerShdw blurRad="155" dist="11508" dir="3060000">
              <a:srgbClr val="FFFFFF">
                <a:alpha val="50000"/>
              </a:srgbClr>
            </a:outerShdw>
          </a:effec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62100" y="330200"/>
            <a:ext cx="254000" cy="330200"/>
          </a:xfrm>
          <a:prstGeom prst="rect">
            <a:avLst/>
          </a:prstGeom>
          <a:effectLst>
            <a:outerShdw blurRad="664" dist="23834" dir="2700000">
              <a:srgbClr val="FFFFFF">
                <a:alpha val="50000"/>
              </a:srgbClr>
            </a:outerShdw>
          </a:effectLst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>
            <a:alphaModFix amt="98000"/>
          </a:blip>
          <a:stretch>
            <a:fillRect/>
          </a:stretch>
        </p:blipFill>
        <p:spPr>
          <a:xfrm>
            <a:off x="482600" y="1104900"/>
            <a:ext cx="5346700" cy="609600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11200" y="1244600"/>
            <a:ext cx="4914900" cy="304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Pretendard Regular"/>
                <a:cs typeface="+mn-cs"/>
              </a:rPr>
              <a:t>동물원의 동물들은 어떤 표정일까</a:t>
            </a:r>
            <a:r>
              <a:rPr kumimoji="0" lang="en-US" altLang="ko-KR" sz="1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Pretendard Regular"/>
                <a:cs typeface="+mn-cs"/>
              </a:rPr>
              <a:t>?</a:t>
            </a:r>
            <a:endParaRPr kumimoji="0" lang="ko-KR" altLang="ko-KR" sz="17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Pretendard Regular"/>
              <a:cs typeface="+mn-cs"/>
            </a:endParaR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51600" y="571500"/>
            <a:ext cx="1320800" cy="39370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6451600" y="673100"/>
            <a:ext cx="1295400" cy="203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etendard Regular"/>
                <a:ea typeface="+mn-ea"/>
                <a:cs typeface="+mn-cs"/>
              </a:rPr>
              <a:t> </a:t>
            </a:r>
            <a:r>
              <a:rPr kumimoji="0" lang="ko-KR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etendard Regular"/>
                <a:ea typeface="+mn-ea"/>
                <a:cs typeface="+mn-cs"/>
              </a:rPr>
              <a:t>사후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etendard Regular"/>
              <a:ea typeface="+mn-ea"/>
              <a:cs typeface="+mn-cs"/>
            </a:endParaR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45200" y="1104900"/>
            <a:ext cx="2019300" cy="609600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5" name="Picture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0700" y="419100"/>
            <a:ext cx="825500" cy="5461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0700" y="431800"/>
            <a:ext cx="774700" cy="5207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91200" y="10795000"/>
            <a:ext cx="2082800" cy="6350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90500" y="1968500"/>
            <a:ext cx="8229600" cy="95758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15">
            <a:alphaModFix amt="56000"/>
          </a:blip>
          <a:stretch>
            <a:fillRect/>
          </a:stretch>
        </p:blipFill>
        <p:spPr>
          <a:xfrm>
            <a:off x="-304800" y="10045700"/>
            <a:ext cx="3238500" cy="21590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807200" y="11468100"/>
            <a:ext cx="1612900" cy="4953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7BA6C91-F706-45CE-9D40-6F9E2E249470}"/>
              </a:ext>
            </a:extLst>
          </p:cNvPr>
          <p:cNvSpPr txBox="1"/>
          <p:nvPr/>
        </p:nvSpPr>
        <p:spPr>
          <a:xfrm>
            <a:off x="289214" y="2608642"/>
            <a:ext cx="56734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함초롬바탕" panose="02030604000101010101" pitchFamily="18" charset="-127"/>
                <a:ea typeface="카페24 써라운드"/>
                <a:cs typeface="+mn-cs"/>
              </a:rPr>
              <a:t>♥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함초롬바탕" panose="02030604000101010101" pitchFamily="18" charset="-127"/>
                <a:ea typeface="카페24 써라운드"/>
                <a:cs typeface="+mn-cs"/>
              </a:rPr>
              <a:t>청주 동물원 행복한 실천 방법 구상하기</a:t>
            </a:r>
            <a:endParaRPr kumimoji="0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함초롬바탕" panose="02030604000101010101" pitchFamily="18" charset="-127"/>
              <a:ea typeface="카페24 써라운드"/>
              <a:cs typeface="+mn-cs"/>
            </a:endParaRPr>
          </a:p>
        </p:txBody>
      </p:sp>
      <p:sp>
        <p:nvSpPr>
          <p:cNvPr id="32" name="Rectangle 1">
            <a:extLst>
              <a:ext uri="{FF2B5EF4-FFF2-40B4-BE49-F238E27FC236}">
                <a16:creationId xmlns:a16="http://schemas.microsoft.com/office/drawing/2014/main" id="{245C9881-C9F4-4E67-9CA0-C31C0C8033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5100" y="2863850"/>
            <a:ext cx="848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1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</a:rPr>
              <a:t>  </a:t>
            </a:r>
            <a:endParaRPr kumimoji="0" lang="ko-KR" altLang="ko-KR" sz="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</a:rPr>
              <a:t>  </a:t>
            </a:r>
            <a:endParaRPr kumimoji="0" lang="ko-KR" altLang="ko-KR" sz="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33" name="표 32">
            <a:extLst>
              <a:ext uri="{FF2B5EF4-FFF2-40B4-BE49-F238E27FC236}">
                <a16:creationId xmlns:a16="http://schemas.microsoft.com/office/drawing/2014/main" id="{A63ED856-EF02-4C67-B0C4-36CB98B5C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4894223"/>
              </p:ext>
            </p:extLst>
          </p:nvPr>
        </p:nvGraphicFramePr>
        <p:xfrm>
          <a:off x="190500" y="3487736"/>
          <a:ext cx="8102600" cy="6710361"/>
        </p:xfrm>
        <a:graphic>
          <a:graphicData uri="http://schemas.openxmlformats.org/drawingml/2006/table">
            <a:tbl>
              <a:tblPr/>
              <a:tblGrid>
                <a:gridCol w="736600">
                  <a:extLst>
                    <a:ext uri="{9D8B030D-6E8A-4147-A177-3AD203B41FA5}">
                      <a16:colId xmlns:a16="http://schemas.microsoft.com/office/drawing/2014/main" val="1735304357"/>
                    </a:ext>
                  </a:extLst>
                </a:gridCol>
                <a:gridCol w="736600">
                  <a:extLst>
                    <a:ext uri="{9D8B030D-6E8A-4147-A177-3AD203B41FA5}">
                      <a16:colId xmlns:a16="http://schemas.microsoft.com/office/drawing/2014/main" val="1046109484"/>
                    </a:ext>
                  </a:extLst>
                </a:gridCol>
                <a:gridCol w="736600">
                  <a:extLst>
                    <a:ext uri="{9D8B030D-6E8A-4147-A177-3AD203B41FA5}">
                      <a16:colId xmlns:a16="http://schemas.microsoft.com/office/drawing/2014/main" val="3800622247"/>
                    </a:ext>
                  </a:extLst>
                </a:gridCol>
                <a:gridCol w="736600">
                  <a:extLst>
                    <a:ext uri="{9D8B030D-6E8A-4147-A177-3AD203B41FA5}">
                      <a16:colId xmlns:a16="http://schemas.microsoft.com/office/drawing/2014/main" val="154585290"/>
                    </a:ext>
                  </a:extLst>
                </a:gridCol>
                <a:gridCol w="736600">
                  <a:extLst>
                    <a:ext uri="{9D8B030D-6E8A-4147-A177-3AD203B41FA5}">
                      <a16:colId xmlns:a16="http://schemas.microsoft.com/office/drawing/2014/main" val="3968926647"/>
                    </a:ext>
                  </a:extLst>
                </a:gridCol>
                <a:gridCol w="736600">
                  <a:extLst>
                    <a:ext uri="{9D8B030D-6E8A-4147-A177-3AD203B41FA5}">
                      <a16:colId xmlns:a16="http://schemas.microsoft.com/office/drawing/2014/main" val="1806461143"/>
                    </a:ext>
                  </a:extLst>
                </a:gridCol>
                <a:gridCol w="736600">
                  <a:extLst>
                    <a:ext uri="{9D8B030D-6E8A-4147-A177-3AD203B41FA5}">
                      <a16:colId xmlns:a16="http://schemas.microsoft.com/office/drawing/2014/main" val="3909812780"/>
                    </a:ext>
                  </a:extLst>
                </a:gridCol>
                <a:gridCol w="736600">
                  <a:extLst>
                    <a:ext uri="{9D8B030D-6E8A-4147-A177-3AD203B41FA5}">
                      <a16:colId xmlns:a16="http://schemas.microsoft.com/office/drawing/2014/main" val="3394747389"/>
                    </a:ext>
                  </a:extLst>
                </a:gridCol>
                <a:gridCol w="736600">
                  <a:extLst>
                    <a:ext uri="{9D8B030D-6E8A-4147-A177-3AD203B41FA5}">
                      <a16:colId xmlns:a16="http://schemas.microsoft.com/office/drawing/2014/main" val="2958369114"/>
                    </a:ext>
                  </a:extLst>
                </a:gridCol>
                <a:gridCol w="736600">
                  <a:extLst>
                    <a:ext uri="{9D8B030D-6E8A-4147-A177-3AD203B41FA5}">
                      <a16:colId xmlns:a16="http://schemas.microsoft.com/office/drawing/2014/main" val="586245457"/>
                    </a:ext>
                  </a:extLst>
                </a:gridCol>
                <a:gridCol w="736600">
                  <a:extLst>
                    <a:ext uri="{9D8B030D-6E8A-4147-A177-3AD203B41FA5}">
                      <a16:colId xmlns:a16="http://schemas.microsoft.com/office/drawing/2014/main" val="2129576381"/>
                    </a:ext>
                  </a:extLst>
                </a:gridCol>
              </a:tblGrid>
              <a:tr h="248532"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7642295"/>
                  </a:ext>
                </a:extLst>
              </a:tr>
              <a:tr h="691567"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88" marR="7288" marT="728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88" marR="7288" marT="7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8883013"/>
                  </a:ext>
                </a:extLst>
              </a:tr>
              <a:tr h="691567"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88" marR="7288" marT="728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88" marR="7288" marT="7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5388530"/>
                  </a:ext>
                </a:extLst>
              </a:tr>
              <a:tr h="691567"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88" marR="7288" marT="728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88" marR="7288" marT="7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5324647"/>
                  </a:ext>
                </a:extLst>
              </a:tr>
              <a:tr h="691567"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88" marR="7288" marT="728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88" marR="7288" marT="7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0188280"/>
                  </a:ext>
                </a:extLst>
              </a:tr>
              <a:tr h="691567"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88" marR="7288" marT="728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88" marR="7288" marT="7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7345017"/>
                  </a:ext>
                </a:extLst>
              </a:tr>
              <a:tr h="691567"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88" marR="7288" marT="728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88" marR="7288" marT="7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8381717"/>
                  </a:ext>
                </a:extLst>
              </a:tr>
              <a:tr h="691567"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88" marR="7288" marT="728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88" marR="7288" marT="7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5020444"/>
                  </a:ext>
                </a:extLst>
              </a:tr>
              <a:tr h="691567"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88" marR="7288" marT="728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88" marR="7288" marT="7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0212680"/>
                  </a:ext>
                </a:extLst>
              </a:tr>
              <a:tr h="691567"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88" marR="7288" marT="728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88" marR="7288" marT="7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7253132"/>
                  </a:ext>
                </a:extLst>
              </a:tr>
              <a:tr h="237726"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3821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35321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218</Words>
  <Application>Microsoft Office PowerPoint</Application>
  <PresentationFormat>사용자 지정</PresentationFormat>
  <Paragraphs>112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11" baseType="lpstr">
      <vt:lpstr>카페24 써라운드</vt:lpstr>
      <vt:lpstr>함초롬바탕</vt:lpstr>
      <vt:lpstr>Calibri</vt:lpstr>
      <vt:lpstr>Arial</vt:lpstr>
      <vt:lpstr>Pretendard Regular</vt:lpstr>
      <vt:lpstr>맑은 고딕</vt:lpstr>
      <vt:lpstr>강원교육모두 Bold</vt:lpstr>
      <vt:lpstr>Office Theme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소나무샘</dc:creator>
  <cp:lastModifiedBy>User</cp:lastModifiedBy>
  <cp:revision>6</cp:revision>
  <dcterms:created xsi:type="dcterms:W3CDTF">2006-08-16T00:00:00Z</dcterms:created>
  <dcterms:modified xsi:type="dcterms:W3CDTF">2024-10-25T03:54:36Z</dcterms:modified>
</cp:coreProperties>
</file>