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60" r:id="rId2"/>
    <p:sldId id="257" r:id="rId3"/>
    <p:sldId id="256" r:id="rId4"/>
  </p:sldIdLst>
  <p:sldSz cx="8483600" cy="12001500"/>
  <p:notesSz cx="6858000" cy="9144000"/>
  <p:embeddedFontLst>
    <p:embeddedFont>
      <p:font typeface="맑은 고딕" panose="020B0503020000020004" pitchFamily="50" charset="-127"/>
      <p:regular r:id="rId5"/>
      <p:bold r:id="rId6"/>
    </p:embeddedFont>
    <p:embeddedFont>
      <p:font typeface="함초롬돋움" panose="020B0604000101010101" pitchFamily="50" charset="-12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2159" userDrawn="1">
          <p15:clr>
            <a:srgbClr val="A4A3A4"/>
          </p15:clr>
        </p15:guide>
        <p15:guide id="1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napToObjects="1" showGuides="1">
      <p:cViewPr varScale="1">
        <p:scale>
          <a:sx n="97" d="100"/>
          <a:sy n="97" d="100"/>
        </p:scale>
        <p:origin x="78" y="1122"/>
      </p:cViewPr>
      <p:guideLst>
        <p:guide orient="horz" pos="2159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24.png"/><Relationship Id="rId1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5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" descr="C:/Users/송경진/AppData/Roaming/PolarisOffice/ETemp/19068_18546120/image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84235" cy="12002135"/>
          </a:xfrm>
          <a:prstGeom prst="rect">
            <a:avLst/>
          </a:prstGeom>
          <a:noFill/>
        </p:spPr>
      </p:pic>
      <p:pic>
        <p:nvPicPr>
          <p:cNvPr id="4" name="Picture " descr="C:/Users/송경진/AppData/Roaming/PolarisOffice/ETemp/19068_18546120/image5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304800"/>
            <a:ext cx="5448935" cy="3302635"/>
          </a:xfrm>
          <a:prstGeom prst="rect">
            <a:avLst/>
          </a:prstGeom>
          <a:noFill/>
        </p:spPr>
      </p:pic>
      <p:pic>
        <p:nvPicPr>
          <p:cNvPr id="5" name="Picture " descr="C:/Users/송경진/AppData/Roaming/PolarisOffice/ETemp/19068_18546120/image6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-190500"/>
            <a:ext cx="4001135" cy="3785235"/>
          </a:xfrm>
          <a:prstGeom prst="rect">
            <a:avLst/>
          </a:prstGeom>
          <a:noFill/>
        </p:spPr>
      </p:pic>
      <p:pic>
        <p:nvPicPr>
          <p:cNvPr id="6" name="Picture " descr="C:/Users/송경진/AppData/Roaming/PolarisOffice/ETemp/19068_18546120/image7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0000">
            <a:off x="5765800" y="38100"/>
            <a:ext cx="1067435" cy="711835"/>
          </a:xfrm>
          <a:prstGeom prst="rect">
            <a:avLst/>
          </a:prstGeom>
          <a:noFill/>
        </p:spPr>
      </p:pic>
      <p:pic>
        <p:nvPicPr>
          <p:cNvPr id="7" name="Picture " descr="C:/Users/송경진/AppData/Roaming/PolarisOffice/ETemp/19068_18546120/image8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0000">
            <a:off x="1714500" y="304800"/>
            <a:ext cx="127635" cy="165735"/>
          </a:xfrm>
          <a:prstGeom prst="rect">
            <a:avLst/>
          </a:prstGeom>
          <a:noFill/>
          <a:effectLst>
            <a:outerShdw blurRad="155" dist="11508" dir="3060000">
              <a:srgbClr val="FFFFFF">
                <a:alpha val="49803"/>
              </a:srgbClr>
            </a:outerShdw>
          </a:effectLst>
        </p:spPr>
      </p:pic>
      <p:pic>
        <p:nvPicPr>
          <p:cNvPr id="8" name="Picture " descr="C:/Users/송경진/AppData/Roaming/PolarisOffice/ETemp/19068_18546120/image9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30200"/>
            <a:ext cx="254635" cy="330835"/>
          </a:xfrm>
          <a:prstGeom prst="rect">
            <a:avLst/>
          </a:prstGeom>
          <a:noFill/>
          <a:effectLst>
            <a:outerShdw blurRad="664" dist="23834" dir="2700000">
              <a:srgbClr val="FFFFFF">
                <a:alpha val="49803"/>
              </a:srgbClr>
            </a:outerShdw>
          </a:effectLst>
        </p:spPr>
      </p:pic>
      <p:pic>
        <p:nvPicPr>
          <p:cNvPr id="9" name="Picture " descr="C:/Users/송경진/AppData/Roaming/PolarisOffice/ETemp/19068_18546120/image10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104900"/>
            <a:ext cx="5347335" cy="610235"/>
          </a:xfrm>
          <a:prstGeom prst="rect">
            <a:avLst/>
          </a:prstGeom>
          <a:noFill/>
        </p:spPr>
      </p:pic>
      <p:sp>
        <p:nvSpPr>
          <p:cNvPr id="10" name="Rect 0"/>
          <p:cNvSpPr txBox="1">
            <a:spLocks/>
          </p:cNvSpPr>
          <p:nvPr/>
        </p:nvSpPr>
        <p:spPr>
          <a:xfrm>
            <a:off x="711200" y="1244600"/>
            <a:ext cx="4915535" cy="305435"/>
          </a:xfrm>
          <a:prstGeom prst="rect">
            <a:avLst/>
          </a:prstGeom>
        </p:spPr>
        <p:txBody>
          <a:bodyPr vert="horz" wrap="square" lIns="0" tIns="0" rIns="0" bIns="0" numCol="1" rtlCol="1" anchor="ctr">
            <a:noAutofit/>
          </a:bodyPr>
          <a:lstStyle/>
          <a:p>
            <a:pPr marL="0" indent="0" algn="l" latinLnBrk="0">
              <a:lnSpc>
                <a:spcPct val="99600"/>
              </a:lnSpc>
              <a:buFontTx/>
              <a:buNone/>
            </a:pPr>
            <a:r>
              <a:rPr lang="ko-KR" sz="1700" b="0" i="0" strike="noStrike">
                <a:solidFill>
                  <a:srgbClr val="000000"/>
                </a:solidFill>
                <a:latin typeface="배스킨라빈스 B" charset="0"/>
                <a:ea typeface="배스킨라빈스 B" charset="0"/>
              </a:rPr>
              <a:t>동물원 프로젝트 </a:t>
            </a:r>
            <a:endParaRPr lang="ko-KR" altLang="en-US" sz="1700" b="0" i="0" strike="noStrike">
              <a:solidFill>
                <a:srgbClr val="000000"/>
              </a:solidFill>
              <a:latin typeface="배스킨라빈스 B" charset="0"/>
              <a:ea typeface="배스킨라빈스 B" charset="0"/>
            </a:endParaRPr>
          </a:p>
          <a:p>
            <a:pPr marL="0" indent="0" algn="l" latinLnBrk="0">
              <a:lnSpc>
                <a:spcPct val="99600"/>
              </a:lnSpc>
              <a:buFontTx/>
              <a:buNone/>
            </a:pPr>
            <a:r>
              <a:rPr lang="ko-KR" sz="1700" b="0" i="0" strike="noStrike">
                <a:solidFill>
                  <a:srgbClr val="000000"/>
                </a:solidFill>
                <a:latin typeface="배스킨라빈스 B" charset="0"/>
                <a:ea typeface="배스킨라빈스 B" charset="0"/>
              </a:rPr>
              <a:t>- 0. 동물원 가기 전</a:t>
            </a:r>
            <a:endParaRPr lang="ko-KR" altLang="en-US" sz="1700" b="0" i="0" strike="noStrike">
              <a:solidFill>
                <a:srgbClr val="000000"/>
              </a:solidFill>
              <a:latin typeface="배스킨라빈스 B" charset="0"/>
              <a:ea typeface="배스킨라빈스 B" charset="0"/>
            </a:endParaRPr>
          </a:p>
        </p:txBody>
      </p:sp>
      <p:pic>
        <p:nvPicPr>
          <p:cNvPr id="11" name="Picture " descr="C:/Users/송경진/AppData/Roaming/PolarisOffice/ETemp/19068_18546120/image11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571500"/>
            <a:ext cx="1321435" cy="394335"/>
          </a:xfrm>
          <a:prstGeom prst="rect">
            <a:avLst/>
          </a:prstGeom>
          <a:noFill/>
        </p:spPr>
      </p:pic>
      <p:sp>
        <p:nvSpPr>
          <p:cNvPr id="12" name="Rect 0"/>
          <p:cNvSpPr txBox="1">
            <a:spLocks/>
          </p:cNvSpPr>
          <p:nvPr/>
        </p:nvSpPr>
        <p:spPr>
          <a:xfrm>
            <a:off x="6451600" y="673100"/>
            <a:ext cx="1296035" cy="203835"/>
          </a:xfrm>
          <a:prstGeom prst="rect">
            <a:avLst/>
          </a:prstGeom>
        </p:spPr>
        <p:txBody>
          <a:bodyPr vert="horz" wrap="square" lIns="0" tIns="0" rIns="0" bIns="0" numCol="1" rtlCol="1" anchor="ctr">
            <a:noAutofit/>
          </a:bodyPr>
          <a:lstStyle/>
          <a:p>
            <a:pPr marL="0" indent="0" algn="ctr" latinLnBrk="0">
              <a:lnSpc>
                <a:spcPct val="99600"/>
              </a:lnSpc>
              <a:buFontTx/>
              <a:buNone/>
            </a:pPr>
            <a:r>
              <a:rPr lang="en-US" sz="2200" b="1" i="0" strike="noStrike">
                <a:solidFill>
                  <a:srgbClr val="000000"/>
                </a:solidFill>
                <a:latin typeface="Pretendard Regular" charset="0"/>
              </a:rPr>
              <a:t> </a:t>
            </a:r>
            <a:r>
              <a:rPr lang="ko-KR" sz="2200" b="1" i="0" strike="noStrike">
                <a:solidFill>
                  <a:srgbClr val="000000"/>
                </a:solidFill>
                <a:ea typeface="Pretendard Regular" charset="0"/>
              </a:rPr>
              <a:t>사전</a:t>
            </a:r>
            <a:endParaRPr lang="ko-KR" altLang="en-US" sz="2200" b="1" i="0" strike="noStrike">
              <a:solidFill>
                <a:srgbClr val="000000"/>
              </a:solidFill>
              <a:latin typeface="Pretendard Regular" charset="0"/>
            </a:endParaRPr>
          </a:p>
        </p:txBody>
      </p:sp>
      <p:pic>
        <p:nvPicPr>
          <p:cNvPr id="13" name="Picture " descr="C:/Users/송경진/AppData/Roaming/PolarisOffice/ETemp/19068_18546120/image12.pn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1104900"/>
            <a:ext cx="2019935" cy="610235"/>
          </a:xfrm>
          <a:prstGeom prst="rect">
            <a:avLst/>
          </a:prstGeom>
          <a:noFill/>
        </p:spPr>
      </p:pic>
      <p:pic>
        <p:nvPicPr>
          <p:cNvPr id="15" name="Picture " descr="C:/Users/송경진/AppData/Roaming/PolarisOffice/ETemp/19068_18546120/image13.pn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419100"/>
            <a:ext cx="826135" cy="546735"/>
          </a:xfrm>
          <a:prstGeom prst="rect">
            <a:avLst/>
          </a:prstGeom>
          <a:noFill/>
        </p:spPr>
      </p:pic>
      <p:pic>
        <p:nvPicPr>
          <p:cNvPr id="16" name="Picture " descr="C:/Users/송경진/AppData/Roaming/PolarisOffice/ETemp/19068_18546120/image14.pn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431800"/>
            <a:ext cx="775335" cy="521335"/>
          </a:xfrm>
          <a:prstGeom prst="rect">
            <a:avLst/>
          </a:prstGeom>
          <a:noFill/>
        </p:spPr>
      </p:pic>
      <p:pic>
        <p:nvPicPr>
          <p:cNvPr id="17" name="Picture " descr="C:/Users/송경진/AppData/Roaming/PolarisOffice/ETemp/19068_18546120/image3.pn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0795000"/>
            <a:ext cx="2083435" cy="635635"/>
          </a:xfrm>
          <a:prstGeom prst="rect">
            <a:avLst/>
          </a:prstGeom>
          <a:noFill/>
        </p:spPr>
      </p:pic>
      <p:pic>
        <p:nvPicPr>
          <p:cNvPr id="18" name="Picture " descr="C:/Users/송경진/AppData/Roaming/PolarisOffice/ETemp/19068_18546120/image15.pn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1993900"/>
            <a:ext cx="3950335" cy="9576435"/>
          </a:xfrm>
          <a:prstGeom prst="rect">
            <a:avLst/>
          </a:prstGeom>
          <a:noFill/>
        </p:spPr>
      </p:pic>
      <p:pic>
        <p:nvPicPr>
          <p:cNvPr id="19" name="Picture " descr="C:/Users/송경진/AppData/Roaming/PolarisOffice/ETemp/19068_18546120/image15.pn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68500"/>
            <a:ext cx="3950335" cy="9576435"/>
          </a:xfrm>
          <a:prstGeom prst="rect">
            <a:avLst/>
          </a:prstGeom>
          <a:noFill/>
        </p:spPr>
      </p:pic>
      <p:pic>
        <p:nvPicPr>
          <p:cNvPr id="20" name="Picture " descr="C:/Users/송경진/AppData/Roaming/PolarisOffice/ETemp/19068_18546120/image16.pn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10045700"/>
            <a:ext cx="3239135" cy="2159635"/>
          </a:xfrm>
          <a:prstGeom prst="rect">
            <a:avLst/>
          </a:prstGeom>
          <a:noFill/>
        </p:spPr>
      </p:pic>
      <p:pic>
        <p:nvPicPr>
          <p:cNvPr id="21" name="Picture " descr="C:/Users/송경진/AppData/Roaming/PolarisOffice/ETemp/19068_18546120/image17.png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0" y="11468100"/>
            <a:ext cx="1613535" cy="495935"/>
          </a:xfrm>
          <a:prstGeom prst="rect">
            <a:avLst/>
          </a:prstGeom>
          <a:noFill/>
        </p:spPr>
      </p:pic>
      <p:sp>
        <p:nvSpPr>
          <p:cNvPr id="23" name="텍스트 상자 1"/>
          <p:cNvSpPr txBox="1">
            <a:spLocks/>
          </p:cNvSpPr>
          <p:nvPr/>
        </p:nvSpPr>
        <p:spPr>
          <a:xfrm>
            <a:off x="331470" y="2107565"/>
            <a:ext cx="3463290" cy="27813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just" hangingPunct="1"/>
            <a:r>
              <a:rPr lang="ko-KR" sz="1200">
                <a:latin typeface="함초롬돋움" charset="0"/>
                <a:ea typeface="함초롬돋움" charset="0"/>
              </a:rPr>
              <a:t>◎ </a:t>
            </a:r>
            <a:r>
              <a:rPr sz="1200">
                <a:latin typeface="함초롬돋움" charset="0"/>
                <a:ea typeface="함초롬돋움" charset="0"/>
              </a:rPr>
              <a:t>긴긴밤</a:t>
            </a:r>
            <a:r>
              <a:rPr lang="ko-KR" sz="1200">
                <a:latin typeface="함초롬돋움" charset="0"/>
                <a:ea typeface="함초롬돋움" charset="0"/>
              </a:rPr>
              <a:t>을 읽고 아래의 물음에 답해 봅시다.</a:t>
            </a:r>
            <a:endParaRPr lang="ko-KR" altLang="en-US" sz="1200">
              <a:latin typeface="함초롬돋움" charset="0"/>
              <a:ea typeface="함초롬돋움" charset="0"/>
            </a:endParaRPr>
          </a:p>
        </p:txBody>
      </p:sp>
      <p:pic>
        <p:nvPicPr>
          <p:cNvPr id="24" name="그림 2" descr="C:/Users/송경진/AppData/Roaming/PolarisOffice/ETemp/19068_18546120/fImage6913517441.jpeg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" b="2576"/>
          <a:stretch>
            <a:fillRect/>
          </a:stretch>
        </p:blipFill>
        <p:spPr>
          <a:xfrm>
            <a:off x="246380" y="2331720"/>
            <a:ext cx="3891915" cy="5110480"/>
          </a:xfrm>
          <a:prstGeom prst="rect">
            <a:avLst/>
          </a:prstGeom>
          <a:noFill/>
        </p:spPr>
      </p:pic>
      <p:sp>
        <p:nvSpPr>
          <p:cNvPr id="25" name="텍스트 상자 3"/>
          <p:cNvSpPr txBox="1">
            <a:spLocks/>
          </p:cNvSpPr>
          <p:nvPr/>
        </p:nvSpPr>
        <p:spPr>
          <a:xfrm>
            <a:off x="420370" y="7604760"/>
            <a:ext cx="3540760" cy="249555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hangingPunct="1"/>
            <a:r>
              <a:rPr sz="1200">
                <a:latin typeface="함초롬돋움" charset="0"/>
                <a:ea typeface="함초롬돋움" charset="0"/>
              </a:rPr>
              <a:t>•</a:t>
            </a:r>
            <a:r>
              <a:rPr lang="ko-KR" sz="1200">
                <a:latin typeface="함초롬돋움" charset="0"/>
                <a:ea typeface="함초롬돋움" charset="0"/>
              </a:rPr>
              <a:t> 여러분이 노든이라면, 코끼리 고아원에 계속 머물렀을까요? 아니면 떠났을까요? 여러분의 선택과 그 이유를 적어주세요.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Arial" charset="0"/>
              <a:ea typeface="Arial" charset="0"/>
            </a:endParaRPr>
          </a:p>
          <a:p>
            <a:pPr marL="0" indent="0" algn="l" hangingPunct="1"/>
            <a:endParaRPr lang="ko-KR" altLang="en-US" sz="1200">
              <a:latin typeface="Arial" charset="0"/>
              <a:ea typeface="Arial" charset="0"/>
            </a:endParaRPr>
          </a:p>
          <a:p>
            <a:pPr marL="0" indent="0" algn="l" hangingPunct="1"/>
            <a:endParaRPr lang="ko-KR" altLang="en-US" sz="1200">
              <a:latin typeface="Arial" charset="0"/>
              <a:ea typeface="Arial" charset="0"/>
            </a:endParaRPr>
          </a:p>
          <a:p>
            <a:pPr marL="0" indent="0" algn="l" hangingPunct="1"/>
            <a:r>
              <a:rPr lang="ko-KR" sz="1200">
                <a:latin typeface="Arial" charset="0"/>
                <a:ea typeface="Arial" charset="0"/>
              </a:rPr>
              <a:t>• </a:t>
            </a:r>
            <a:r>
              <a:rPr sz="1200">
                <a:latin typeface="함초롬돋움" charset="0"/>
                <a:ea typeface="함초롬돋움" charset="0"/>
              </a:rPr>
              <a:t>바다를 만난 '나'는 어떻게 살아갈까요? 노든과 '나'는 언젠가 다시 만날 수 있을까요? (뒷 이야기를 상상해 봅시다.)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sz="1200">
                <a:latin typeface="함초롬돋움" charset="0"/>
                <a:ea typeface="함초롬돋움" charset="0"/>
              </a:rPr>
              <a:t> </a:t>
            </a:r>
            <a:endParaRPr lang="ko-KR" altLang="en-US" sz="1200">
              <a:latin typeface="함초롬돋움" charset="0"/>
              <a:ea typeface="함초롬돋움" charset="0"/>
            </a:endParaRPr>
          </a:p>
        </p:txBody>
      </p:sp>
      <p:sp>
        <p:nvSpPr>
          <p:cNvPr id="26" name="텍스트 상자 4"/>
          <p:cNvSpPr txBox="1">
            <a:spLocks/>
          </p:cNvSpPr>
          <p:nvPr/>
        </p:nvSpPr>
        <p:spPr>
          <a:xfrm>
            <a:off x="4451350" y="2107565"/>
            <a:ext cx="3582035" cy="278130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just" hangingPunct="1"/>
            <a:r>
              <a:rPr lang="ko-KR" sz="1200">
                <a:latin typeface="함초롬돋움" charset="0"/>
                <a:ea typeface="함초롬돋움" charset="0"/>
              </a:rPr>
              <a:t>◎ 우리가 방문할 청주동물원의 모습입니다. </a:t>
            </a:r>
            <a:endParaRPr lang="ko-KR" altLang="en-US" sz="1200">
              <a:latin typeface="함초롬돋움" charset="0"/>
              <a:ea typeface="함초롬돋움" charset="0"/>
            </a:endParaRPr>
          </a:p>
        </p:txBody>
      </p:sp>
      <p:pic>
        <p:nvPicPr>
          <p:cNvPr id="27" name="그림 5" descr="C:/Users/송경진/AppData/Roaming/PolarisOffice/ETemp/19068_18546120/fImage1809561778467.jpeg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30" y="2425700"/>
            <a:ext cx="3610610" cy="5005070"/>
          </a:xfrm>
          <a:prstGeom prst="rect">
            <a:avLst/>
          </a:prstGeom>
          <a:noFill/>
        </p:spPr>
      </p:pic>
      <p:sp>
        <p:nvSpPr>
          <p:cNvPr id="28" name="텍스트 상자 6"/>
          <p:cNvSpPr txBox="1">
            <a:spLocks/>
          </p:cNvSpPr>
          <p:nvPr/>
        </p:nvSpPr>
        <p:spPr>
          <a:xfrm>
            <a:off x="4532630" y="7613015"/>
            <a:ext cx="3540760" cy="231076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hangingPunct="1"/>
            <a:r>
              <a:rPr sz="1200">
                <a:latin typeface="함초롬돋움" charset="0"/>
                <a:ea typeface="함초롬돋움" charset="0"/>
              </a:rPr>
              <a:t>•</a:t>
            </a:r>
            <a:r>
              <a:rPr lang="ko-KR" sz="1200">
                <a:latin typeface="함초롬돋움" charset="0"/>
                <a:ea typeface="함초롬돋움" charset="0"/>
              </a:rPr>
              <a:t> 청주동물원에는 어떤 동물들이 살고 있을까요?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    청주동물원 홈페이지에 방문하여 찾아 봅시다.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 포유류 -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 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 조류 -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 파충류 -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•  위 동물들 중에 특별히 보고 싶은 동물이 있나요?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그 이유와 함께 말해 봅시다.</a:t>
            </a:r>
            <a:endParaRPr lang="ko-KR" altLang="en-US" sz="1200">
              <a:latin typeface="함초롬돋움" charset="0"/>
              <a:ea typeface="함초롬돋움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451600" y="673100"/>
            <a:ext cx="1296035" cy="203835"/>
          </a:xfrm>
          <a:prstGeom prst="rect">
            <a:avLst/>
          </a:prstGeom>
        </p:spPr>
        <p:txBody>
          <a:bodyPr vert="horz" wrap="square" lIns="0" tIns="0" rIns="0" bIns="0" numCol="1" rtlCol="1" anchor="ctr">
            <a:noAutofit/>
          </a:bodyPr>
          <a:lstStyle/>
          <a:p>
            <a:pPr marL="0" indent="0" algn="ctr" latinLnBrk="0">
              <a:lnSpc>
                <a:spcPct val="99600"/>
              </a:lnSpc>
              <a:buFontTx/>
              <a:buNone/>
            </a:pPr>
            <a:r>
              <a:rPr lang="en-US" sz="2200" b="1" i="0" strike="noStrike">
                <a:solidFill>
                  <a:srgbClr val="000000"/>
                </a:solidFill>
                <a:latin typeface="Pretendard Regular" charset="0"/>
              </a:rPr>
              <a:t> </a:t>
            </a:r>
            <a:r>
              <a:rPr lang="ko-KR" sz="2200" b="1" i="0" strike="noStrike">
                <a:solidFill>
                  <a:srgbClr val="000000"/>
                </a:solidFill>
                <a:ea typeface="Pretendard Regular" charset="0"/>
              </a:rPr>
              <a:t>현장</a:t>
            </a:r>
            <a:endParaRPr lang="ko-KR" altLang="en-US" sz="2200" b="1" i="0" strike="noStrike">
              <a:solidFill>
                <a:srgbClr val="000000"/>
              </a:solidFill>
              <a:latin typeface="Pretendard Regular" charset="0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19" name="Picture 19" descr="C:/Users/송경진/AppData/Roaming/PolarisOffice/ETemp/19068_18546120/image15.pn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68500"/>
            <a:ext cx="8081010" cy="9576435"/>
          </a:xfrm>
          <a:prstGeom prst="rect">
            <a:avLst/>
          </a:prstGeom>
          <a:noFill/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>
            <a:alphaModFix amt="56000"/>
          </a:blip>
          <a:stretch>
            <a:fillRect/>
          </a:stretch>
        </p:blipFill>
        <p:spPr>
          <a:xfrm>
            <a:off x="-304800" y="10045700"/>
            <a:ext cx="3238500" cy="21590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07200" y="11468100"/>
            <a:ext cx="1612900" cy="495300"/>
          </a:xfrm>
          <a:prstGeom prst="rect">
            <a:avLst/>
          </a:prstGeom>
        </p:spPr>
      </p:pic>
      <p:sp>
        <p:nvSpPr>
          <p:cNvPr id="23" name="텍스트 상자 7"/>
          <p:cNvSpPr txBox="1">
            <a:spLocks/>
          </p:cNvSpPr>
          <p:nvPr/>
        </p:nvSpPr>
        <p:spPr>
          <a:xfrm>
            <a:off x="680085" y="1252855"/>
            <a:ext cx="4915535" cy="305435"/>
          </a:xfrm>
          <a:prstGeom prst="rect">
            <a:avLst/>
          </a:prstGeom>
        </p:spPr>
        <p:txBody>
          <a:bodyPr vert="horz" wrap="square" lIns="0" tIns="0" rIns="0" bIns="0" numCol="1" rtlCol="1" anchor="ctr">
            <a:noAutofit/>
          </a:bodyPr>
          <a:lstStyle/>
          <a:p>
            <a:pPr marL="0" indent="0" algn="l" latinLnBrk="0">
              <a:lnSpc>
                <a:spcPct val="99600"/>
              </a:lnSpc>
              <a:buFontTx/>
              <a:buNone/>
            </a:pPr>
            <a:r>
              <a:rPr lang="ko-KR" sz="1700" b="0" i="0" strike="noStrike">
                <a:solidFill>
                  <a:srgbClr val="000000"/>
                </a:solidFill>
                <a:latin typeface="배스킨라빈스 B" charset="0"/>
                <a:ea typeface="배스킨라빈스 B" charset="0"/>
              </a:rPr>
              <a:t>동물원 프로젝트 </a:t>
            </a:r>
            <a:endParaRPr lang="ko-KR" altLang="en-US" sz="1700" b="0" i="0" strike="noStrike">
              <a:solidFill>
                <a:srgbClr val="000000"/>
              </a:solidFill>
              <a:latin typeface="배스킨라빈스 B" charset="0"/>
              <a:ea typeface="배스킨라빈스 B" charset="0"/>
            </a:endParaRPr>
          </a:p>
          <a:p>
            <a:pPr marL="0" indent="0" algn="l" latinLnBrk="0">
              <a:lnSpc>
                <a:spcPct val="99600"/>
              </a:lnSpc>
              <a:buFontTx/>
              <a:buNone/>
            </a:pPr>
            <a:r>
              <a:rPr lang="ko-KR" sz="1700" b="0" i="0" strike="noStrike">
                <a:solidFill>
                  <a:srgbClr val="000000"/>
                </a:solidFill>
                <a:latin typeface="배스킨라빈스 B" charset="0"/>
                <a:ea typeface="배스킨라빈스 B" charset="0"/>
              </a:rPr>
              <a:t>- 1. 동물원에서</a:t>
            </a:r>
            <a:endParaRPr lang="ko-KR" altLang="en-US" sz="1700" b="0" i="0" strike="noStrike">
              <a:solidFill>
                <a:srgbClr val="000000"/>
              </a:solidFill>
              <a:latin typeface="배스킨라빈스 B" charset="0"/>
              <a:ea typeface="배스킨라빈스 B" charset="0"/>
            </a:endParaRPr>
          </a:p>
        </p:txBody>
      </p:sp>
      <p:sp>
        <p:nvSpPr>
          <p:cNvPr id="24" name="텍스트 상자 9"/>
          <p:cNvSpPr txBox="1">
            <a:spLocks/>
          </p:cNvSpPr>
          <p:nvPr/>
        </p:nvSpPr>
        <p:spPr>
          <a:xfrm>
            <a:off x="331470" y="2107565"/>
            <a:ext cx="6265545" cy="278130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just" hangingPunct="1"/>
            <a:r>
              <a:rPr lang="ko-KR" sz="1200">
                <a:latin typeface="함초롬돋움" charset="0"/>
                <a:ea typeface="함초롬돋움" charset="0"/>
              </a:rPr>
              <a:t>◎ 아래의 미션들을 수행해 봅시다.</a:t>
            </a:r>
            <a:endParaRPr lang="ko-KR" altLang="en-US" sz="1200">
              <a:latin typeface="함초롬돋움" charset="0"/>
              <a:ea typeface="함초롬돋움" charset="0"/>
            </a:endParaRPr>
          </a:p>
        </p:txBody>
      </p:sp>
      <p:sp>
        <p:nvSpPr>
          <p:cNvPr id="25" name="텍스트 상자 10"/>
          <p:cNvSpPr txBox="1">
            <a:spLocks/>
          </p:cNvSpPr>
          <p:nvPr/>
        </p:nvSpPr>
        <p:spPr>
          <a:xfrm>
            <a:off x="317500" y="2651760"/>
            <a:ext cx="7684135" cy="83248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미션1) 청주동물원에 살고 있는 동물을 하나 골라 그 동물과 동물이 살고 있는 곳을 </a:t>
            </a:r>
            <a:r>
              <a:rPr lang="ko-KR" sz="1200" b="1" u="sng">
                <a:latin typeface="함초롬돋움" charset="0"/>
                <a:ea typeface="함초롬돋움" charset="0"/>
              </a:rPr>
              <a:t>5분 이상</a:t>
            </a:r>
            <a:r>
              <a:rPr lang="ko-KR" sz="1200">
                <a:latin typeface="함초롬돋움" charset="0"/>
                <a:ea typeface="함초롬돋움" charset="0"/>
              </a:rPr>
              <a:t> 관찰해 봅시다. 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미션2) 관찰한 모습을 자세하게 그려 봅시다. (동물이 살고 있는 곳의 환경, 동물의 생활 모습 등을 중심으로)</a:t>
            </a:r>
            <a:endParaRPr lang="ko-KR" altLang="en-US" sz="1200">
              <a:latin typeface="함초롬돋움" charset="0"/>
              <a:ea typeface="함초롬돋움" charset="0"/>
            </a:endParaRPr>
          </a:p>
        </p:txBody>
      </p:sp>
      <p:graphicFrame>
        <p:nvGraphicFramePr>
          <p:cNvPr id="26" name="표 14"/>
          <p:cNvGraphicFramePr>
            <a:graphicFrameLocks noGrp="1"/>
          </p:cNvGraphicFramePr>
          <p:nvPr/>
        </p:nvGraphicFramePr>
        <p:xfrm>
          <a:off x="405130" y="3590925"/>
          <a:ext cx="7515860" cy="4088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5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88130">
                <a:tc>
                  <a:txBody>
                    <a:bodyPr/>
                    <a:lstStyle/>
                    <a:p>
                      <a:pPr marL="0" indent="0" hangingPunct="1"/>
                      <a:endParaRPr lang="ko-KR" altLang="en-US" sz="1800" b="1" i="0" kern="120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>
                    <a:blipFill rotWithShape="1">
                      <a:blip r:embed="rId1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텍스트 상자 15"/>
          <p:cNvSpPr txBox="1">
            <a:spLocks/>
          </p:cNvSpPr>
          <p:nvPr/>
        </p:nvSpPr>
        <p:spPr>
          <a:xfrm>
            <a:off x="341630" y="7787640"/>
            <a:ext cx="7684135" cy="101727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hangingPunct="1"/>
            <a:r>
              <a:rPr lang="ko-KR" sz="1200">
                <a:latin typeface="Arial" charset="0"/>
                <a:ea typeface="Arial" charset="0"/>
              </a:rPr>
              <a:t>◎</a:t>
            </a:r>
            <a:r>
              <a:rPr lang="ko-KR" sz="1200">
                <a:latin typeface="함초롬돋움" charset="0"/>
                <a:ea typeface="함초롬돋움" charset="0"/>
              </a:rPr>
              <a:t> 다음은 청주동물원에 살고 있는 동물들의 안내판 내용입니다. 수의사와 사육사님들이 정성을 들여 자세히 적은 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이 안내판, 잘 읽었는지 확인해볼까요? 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미션3) 아래의 빈칸을 채워봅시다.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</p:txBody>
      </p:sp>
      <p:graphicFrame>
        <p:nvGraphicFramePr>
          <p:cNvPr id="28" name="표 16"/>
          <p:cNvGraphicFramePr>
            <a:graphicFrameLocks noGrp="1"/>
          </p:cNvGraphicFramePr>
          <p:nvPr/>
        </p:nvGraphicFramePr>
        <p:xfrm>
          <a:off x="396875" y="8755380"/>
          <a:ext cx="7540625" cy="1017905"/>
        </p:xfrm>
        <a:graphic>
          <a:graphicData uri="http://schemas.openxmlformats.org/drawingml/2006/table">
            <a:tbl>
              <a:tblPr bandRow="1" bandCol="1">
                <a:tableStyleId>{00000000-0000-0000-0000-000000000000}</a:tableStyleId>
              </a:tblPr>
              <a:tblGrid>
                <a:gridCol w="754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7905">
                <a:tc>
                  <a:txBody>
                    <a:bodyPr/>
                    <a:lstStyle/>
                    <a:p>
                      <a:pPr marL="0" indent="0" hangingPunct="1"/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(                   )을 보호, 보전해야하는 이유!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hangingPunct="1"/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hangingPunct="1"/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 무분별한 사냥, 산림파괴, (            ) 등으로 지금은 거의 사라지고 아주 적은 수의 (               )이 있어요.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hangingPunct="1"/>
                      <a:r>
                        <a:rPr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멸종위기종</a:t>
                      </a:r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에 처해있을 뿐 아니라 국제적으로도 보호되고 있는 진귀한 동물로써 (                                )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hangingPunct="1"/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로 지정 보호되고 있어요.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텍스트 상자 18"/>
          <p:cNvSpPr txBox="1">
            <a:spLocks/>
          </p:cNvSpPr>
          <p:nvPr/>
        </p:nvSpPr>
        <p:spPr>
          <a:xfrm>
            <a:off x="381635" y="9891395"/>
            <a:ext cx="7684135" cy="46291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hangingPunct="1"/>
            <a:r>
              <a:rPr lang="ko-KR" sz="1200">
                <a:latin typeface="함초롬돋움" charset="0"/>
                <a:ea typeface="함초롬돋움" charset="0"/>
              </a:rPr>
              <a:t>미션4) 이 안내판은 어떤 동물에 대한 설명일까요? (                                     )</a:t>
            </a:r>
            <a:endParaRPr lang="ko-KR" altLang="en-US" sz="1200">
              <a:latin typeface="함초롬돋움" charset="0"/>
              <a:ea typeface="함초롬돋움" charset="0"/>
            </a:endParaRPr>
          </a:p>
          <a:p>
            <a:pPr marL="0" indent="0" algn="l" hangingPunct="1"/>
            <a:endParaRPr lang="ko-KR" altLang="en-US" sz="1200">
              <a:latin typeface="함초롬돋움" charset="0"/>
              <a:ea typeface="함초롬돋움" charset="0"/>
            </a:endParaRPr>
          </a:p>
        </p:txBody>
      </p:sp>
      <p:graphicFrame>
        <p:nvGraphicFramePr>
          <p:cNvPr id="30" name="표 19"/>
          <p:cNvGraphicFramePr>
            <a:graphicFrameLocks noGrp="1"/>
          </p:cNvGraphicFramePr>
          <p:nvPr/>
        </p:nvGraphicFramePr>
        <p:xfrm>
          <a:off x="405130" y="10255885"/>
          <a:ext cx="7540625" cy="833120"/>
        </p:xfrm>
        <a:graphic>
          <a:graphicData uri="http://schemas.openxmlformats.org/drawingml/2006/table">
            <a:tbl>
              <a:tblPr bandRow="1" bandCol="1">
                <a:tableStyleId>{00000000-0000-0000-0000-000000000000}</a:tableStyleId>
              </a:tblPr>
              <a:tblGrid>
                <a:gridCol w="754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120">
                <a:tc>
                  <a:txBody>
                    <a:bodyPr/>
                    <a:lstStyle/>
                    <a:p>
                      <a:pPr marL="0" indent="0" hangingPunct="1"/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</a:rPr>
                        <a:t>•</a:t>
                      </a:r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 수명 - 83년(개체간 편차가 큰 편)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hangingPunct="1"/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</a:rPr>
                        <a:t>•</a:t>
                      </a:r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 서식지 - 전 대륙 분포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hangingPunct="1"/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</a:rPr>
                        <a:t>•</a:t>
                      </a:r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 특징 - 복잡한 의사소통이 가능하도록 청각기관과 발성기관이 발달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hangingPunct="1"/>
                      <a:r>
                        <a:rPr lang="ko-KR" sz="1200" b="0" i="0" kern="1200">
                          <a:solidFill>
                            <a:schemeClr val="tx1"/>
                          </a:solidFill>
                          <a:latin typeface="맑은 고딕" charset="0"/>
                          <a:ea typeface="맑은 고딕" charset="0"/>
                        </a:rPr>
                        <a:t>         - 엄마 말 잘 안 들음</a:t>
                      </a:r>
                      <a:endParaRPr lang="ko-KR" altLang="en-US" sz="1200" b="0" i="0" kern="1200">
                        <a:solidFill>
                          <a:schemeClr val="tx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5535" cy="305435"/>
          </a:xfrm>
          <a:prstGeom prst="rect">
            <a:avLst/>
          </a:prstGeom>
        </p:spPr>
        <p:txBody>
          <a:bodyPr vert="horz" wrap="square" lIns="0" tIns="0" rIns="0" bIns="0" numCol="1" rtlCol="1" anchor="ctr">
            <a:noAutofit/>
          </a:bodyPr>
          <a:lstStyle/>
          <a:p>
            <a:pPr marL="0" indent="0" algn="l" latinLnBrk="0">
              <a:lnSpc>
                <a:spcPct val="99600"/>
              </a:lnSpc>
              <a:buFontTx/>
              <a:buNone/>
            </a:pPr>
            <a:endParaRPr lang="ko-KR" altLang="en-US" sz="1700" b="0" i="0" strike="noStrike">
              <a:solidFill>
                <a:srgbClr val="000000"/>
              </a:solidFill>
              <a:ea typeface="Pretendard Regular" charset="0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6035" cy="203835"/>
          </a:xfrm>
          <a:prstGeom prst="rect">
            <a:avLst/>
          </a:prstGeom>
        </p:spPr>
        <p:txBody>
          <a:bodyPr vert="horz" wrap="square" lIns="0" tIns="0" rIns="0" bIns="0" numCol="1" rtlCol="1" anchor="ctr">
            <a:noAutofit/>
          </a:bodyPr>
          <a:lstStyle/>
          <a:p>
            <a:pPr marL="0" indent="0" algn="ctr" latinLnBrk="0">
              <a:lnSpc>
                <a:spcPct val="99600"/>
              </a:lnSpc>
              <a:buFontTx/>
              <a:buNone/>
            </a:pPr>
            <a:r>
              <a:rPr lang="ko-KR" sz="2200" b="1" i="0" strike="noStrike">
                <a:solidFill>
                  <a:srgbClr val="000000"/>
                </a:solidFill>
                <a:ea typeface="Pretendard Regular" charset="0"/>
              </a:rPr>
              <a:t>사후</a:t>
            </a:r>
            <a:endParaRPr lang="ko-KR" altLang="en-US" sz="2200" b="1" i="0" strike="noStrike">
              <a:solidFill>
                <a:srgbClr val="000000"/>
              </a:solidFill>
              <a:latin typeface="Pretendard Regular" charset="0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텍스트 상자 8"/>
          <p:cNvSpPr txBox="1">
            <a:spLocks/>
          </p:cNvSpPr>
          <p:nvPr/>
        </p:nvSpPr>
        <p:spPr>
          <a:xfrm>
            <a:off x="680085" y="1252855"/>
            <a:ext cx="4915535" cy="305435"/>
          </a:xfrm>
          <a:prstGeom prst="rect">
            <a:avLst/>
          </a:prstGeom>
        </p:spPr>
        <p:txBody>
          <a:bodyPr vert="horz" wrap="square" lIns="0" tIns="0" rIns="0" bIns="0" numCol="1" rtlCol="1" anchor="ctr">
            <a:noAutofit/>
          </a:bodyPr>
          <a:lstStyle/>
          <a:p>
            <a:pPr marL="0" indent="0" algn="l" latinLnBrk="0">
              <a:lnSpc>
                <a:spcPct val="99600"/>
              </a:lnSpc>
              <a:buFontTx/>
              <a:buNone/>
            </a:pPr>
            <a:r>
              <a:rPr lang="ko-KR" sz="1700" b="0" i="0" strike="noStrike">
                <a:solidFill>
                  <a:srgbClr val="000000"/>
                </a:solidFill>
                <a:latin typeface="배스킨라빈스 B" charset="0"/>
                <a:ea typeface="배스킨라빈스 B" charset="0"/>
              </a:rPr>
              <a:t>동물원 프로젝트 </a:t>
            </a:r>
            <a:endParaRPr lang="ko-KR" altLang="en-US" sz="1700" b="0" i="0" strike="noStrike">
              <a:solidFill>
                <a:srgbClr val="000000"/>
              </a:solidFill>
              <a:latin typeface="배스킨라빈스 B" charset="0"/>
              <a:ea typeface="배스킨라빈스 B" charset="0"/>
            </a:endParaRPr>
          </a:p>
          <a:p>
            <a:pPr marL="0" indent="0" algn="l" latinLnBrk="0">
              <a:lnSpc>
                <a:spcPct val="99600"/>
              </a:lnSpc>
              <a:buFontTx/>
              <a:buNone/>
            </a:pPr>
            <a:r>
              <a:rPr lang="ko-KR" sz="1700" b="0" i="0" strike="noStrike">
                <a:solidFill>
                  <a:srgbClr val="000000"/>
                </a:solidFill>
                <a:latin typeface="배스킨라빈스 B" charset="0"/>
                <a:ea typeface="배스킨라빈스 B" charset="0"/>
              </a:rPr>
              <a:t>- 3. 동물들과 함께 살기</a:t>
            </a:r>
            <a:endParaRPr lang="ko-KR" altLang="en-US" sz="1700" b="0" i="0" strike="noStrike">
              <a:solidFill>
                <a:srgbClr val="000000"/>
              </a:solidFill>
              <a:latin typeface="배스킨라빈스 B" charset="0"/>
              <a:ea typeface="배스킨라빈스 B" charset="0"/>
            </a:endParaRPr>
          </a:p>
        </p:txBody>
      </p:sp>
      <p:sp>
        <p:nvSpPr>
          <p:cNvPr id="22" name="텍스트 상자 20"/>
          <p:cNvSpPr txBox="1">
            <a:spLocks/>
          </p:cNvSpPr>
          <p:nvPr/>
        </p:nvSpPr>
        <p:spPr>
          <a:xfrm>
            <a:off x="569595" y="2107565"/>
            <a:ext cx="7043420" cy="3322320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just" hangingPunct="1"/>
            <a:r>
              <a:rPr lang="ko-KR" sz="1400">
                <a:latin typeface="함초롬돋움" charset="0"/>
                <a:ea typeface="함초롬돋움" charset="0"/>
              </a:rPr>
              <a:t>◎ 우리 주변의 동물들과 함께 더 잘 살아가기 위한 방법을 찾아봅시다. </a:t>
            </a:r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r>
              <a:rPr lang="ko-KR" sz="1400">
                <a:latin typeface="Arial" charset="0"/>
                <a:ea typeface="Arial" charset="0"/>
              </a:rPr>
              <a:t>•</a:t>
            </a:r>
            <a:r>
              <a:rPr lang="ko-KR" sz="1400">
                <a:latin typeface="함초롬돋움" charset="0"/>
                <a:ea typeface="함초롬돋움" charset="0"/>
              </a:rPr>
              <a:t> 우리 주변의 동물들을 배려하지 못하는 시설, 장소를 찾아봅시다.</a:t>
            </a:r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r>
              <a:rPr lang="ko-KR" sz="1400">
                <a:latin typeface="Arial" charset="0"/>
                <a:ea typeface="Arial" charset="0"/>
              </a:rPr>
              <a:t>•</a:t>
            </a:r>
            <a:r>
              <a:rPr lang="ko-KR" sz="1400">
                <a:latin typeface="함초롬돋움" charset="0"/>
                <a:ea typeface="함초롬돋움" charset="0"/>
              </a:rPr>
              <a:t> 위 문제를 해결하기 위한 방법에는 무엇이 있을지 생각해 봅시다.</a:t>
            </a:r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endParaRPr lang="ko-KR" altLang="en-US" sz="1400">
              <a:latin typeface="함초롬돋움" charset="0"/>
              <a:ea typeface="함초롬돋움" charset="0"/>
            </a:endParaRPr>
          </a:p>
          <a:p>
            <a:pPr marL="0" indent="0" algn="just" hangingPunct="1"/>
            <a:r>
              <a:rPr lang="ko-KR" sz="1400">
                <a:latin typeface="Arial" charset="0"/>
                <a:ea typeface="Arial" charset="0"/>
              </a:rPr>
              <a:t>• </a:t>
            </a:r>
            <a:r>
              <a:rPr lang="ko-KR" sz="1400">
                <a:latin typeface="함초롬돋움" charset="0"/>
                <a:ea typeface="함초롬돋움" charset="0"/>
              </a:rPr>
              <a:t> 위 문제를 해결할 수 있는 사람/기관에게 건의하는 글을 써봅시다.</a:t>
            </a:r>
            <a:endParaRPr lang="ko-KR" altLang="en-US" sz="1400">
              <a:latin typeface="함초롬돋움" charset="0"/>
              <a:ea typeface="함초롬돋움" charset="0"/>
            </a:endParaRPr>
          </a:p>
        </p:txBody>
      </p:sp>
      <p:graphicFrame>
        <p:nvGraphicFramePr>
          <p:cNvPr id="23" name="표 21"/>
          <p:cNvGraphicFramePr>
            <a:graphicFrameLocks noGrp="1"/>
          </p:cNvGraphicFramePr>
          <p:nvPr/>
        </p:nvGraphicFramePr>
        <p:xfrm>
          <a:off x="635000" y="5596255"/>
          <a:ext cx="7223125" cy="522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24780">
                <a:tc>
                  <a:txBody>
                    <a:bodyPr/>
                    <a:lstStyle/>
                    <a:p>
                      <a:pPr marL="0" indent="0" hangingPunct="1"/>
                      <a:endParaRPr lang="ko-KR" altLang="en-US" sz="1800" b="1" i="0" kern="120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>
                    <a:blipFill rotWithShape="1">
                      <a:blip r:embed="rId1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Pages>3</Pages>
  <Words>343</Words>
  <Characters>0</Characters>
  <Application>Microsoft Office PowerPoint</Application>
  <DocSecurity>0</DocSecurity>
  <PresentationFormat>사용자 지정</PresentationFormat>
  <Lines>0</Lines>
  <Paragraphs>66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Pretendard Regular</vt:lpstr>
      <vt:lpstr>배스킨라빈스 B</vt:lpstr>
      <vt:lpstr>Calibri</vt:lpstr>
      <vt:lpstr>Arial</vt:lpstr>
      <vt:lpstr>함초롬돋움</vt:lpstr>
      <vt:lpstr>맑은 고딕</vt:lpstr>
      <vt:lpstr>Office Theme</vt:lpstr>
      <vt:lpstr>PowerPoint 프레젠테이션</vt:lpstr>
      <vt:lpstr>PowerPoint 프레젠테이션</vt:lpstr>
      <vt:lpstr>PowerPoint 프레젠테이션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User</cp:lastModifiedBy>
  <cp:revision>4</cp:revision>
  <dcterms:modified xsi:type="dcterms:W3CDTF">2024-10-25T03:54:07Z</dcterms:modified>
  <cp:version>9.104.180.50690</cp:version>
</cp:coreProperties>
</file>