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60" r:id="rId4"/>
    <p:sldId id="261" r:id="rId5"/>
    <p:sldId id="264" r:id="rId6"/>
    <p:sldId id="267" r:id="rId7"/>
    <p:sldId id="263" r:id="rId8"/>
    <p:sldId id="262" r:id="rId9"/>
    <p:sldId id="266" r:id="rId10"/>
  </p:sldIdLst>
  <p:sldSz cx="8483600" cy="12001500"/>
  <p:notesSz cx="6858000" cy="9144000"/>
  <p:embeddedFontLst>
    <p:embeddedFont>
      <p:font typeface="Pretendard Regular" panose="020B0600000101010101" charset="-127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맑은 고딕" panose="020B0503020000020004" pitchFamily="50" charset="-127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사용자" initials="W사" lastIdx="1" clrIdx="0">
    <p:extLst>
      <p:ext uri="{19B8F6BF-5375-455C-9EA6-DF929625EA0E}">
        <p15:presenceInfo xmlns:p15="http://schemas.microsoft.com/office/powerpoint/2012/main" userId="Windows 사용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30T13:05:59.671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819150" y="125883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동물과 환경에 대한 기본 이해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사전활동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307CFF5-8FFF-489C-8562-ADD832305A21}"/>
              </a:ext>
            </a:extLst>
          </p:cNvPr>
          <p:cNvSpPr txBox="1"/>
          <p:nvPr/>
        </p:nvSpPr>
        <p:spPr>
          <a:xfrm>
            <a:off x="1346200" y="299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1E92DF-116C-4532-9C51-0DB26ECDBFB3}"/>
              </a:ext>
            </a:extLst>
          </p:cNvPr>
          <p:cNvSpPr txBox="1"/>
          <p:nvPr/>
        </p:nvSpPr>
        <p:spPr>
          <a:xfrm>
            <a:off x="685800" y="2343314"/>
            <a:ext cx="7061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목표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</a:t>
            </a:r>
            <a:r>
              <a:rPr lang="ko-KR" altLang="en-US" dirty="0"/>
              <a:t>    동물들의 서식지</a:t>
            </a:r>
            <a:r>
              <a:rPr lang="en-US" altLang="ko-KR" dirty="0"/>
              <a:t>, </a:t>
            </a:r>
            <a:r>
              <a:rPr lang="ko-KR" altLang="en-US" dirty="0"/>
              <a:t>생태</a:t>
            </a:r>
            <a:r>
              <a:rPr lang="en-US" altLang="ko-KR" dirty="0"/>
              <a:t>,  </a:t>
            </a:r>
            <a:r>
              <a:rPr lang="ko-KR" altLang="en-US" dirty="0"/>
              <a:t>행동을 이해하고</a:t>
            </a:r>
            <a:r>
              <a:rPr lang="en-US" altLang="ko-KR" dirty="0"/>
              <a:t>, </a:t>
            </a:r>
            <a:r>
              <a:rPr lang="ko-KR" altLang="en-US" dirty="0"/>
              <a:t>동물 보호와 환경 보호의</a:t>
            </a:r>
            <a:endParaRPr lang="en-US" altLang="ko-KR" dirty="0"/>
          </a:p>
          <a:p>
            <a:r>
              <a:rPr lang="en-US" altLang="ko-KR" dirty="0"/>
              <a:t>     </a:t>
            </a:r>
            <a:r>
              <a:rPr lang="ko-KR" altLang="en-US" dirty="0"/>
              <a:t>중요성을 학습함으로써 동물원 방문 전 기본 지식을 쌓습니다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내용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    1. </a:t>
            </a:r>
            <a:r>
              <a:rPr lang="ko-KR" altLang="en-US" b="1" dirty="0"/>
              <a:t>동물 조사 프로젝트</a:t>
            </a:r>
            <a:r>
              <a:rPr lang="en-US" altLang="ko-KR" dirty="0"/>
              <a:t>(</a:t>
            </a:r>
            <a:r>
              <a:rPr lang="ko-KR" altLang="en-US" dirty="0"/>
              <a:t>개인 또는 조별 활동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설명</a:t>
            </a:r>
            <a:r>
              <a:rPr lang="en-US" altLang="ko-KR" dirty="0"/>
              <a:t>: </a:t>
            </a:r>
            <a:r>
              <a:rPr lang="ko-KR" altLang="en-US" dirty="0"/>
              <a:t>학생들은 </a:t>
            </a:r>
            <a:r>
              <a:rPr lang="en-US" altLang="ko-KR" dirty="0"/>
              <a:t> </a:t>
            </a:r>
            <a:r>
              <a:rPr lang="ko-KR" altLang="en-US" dirty="0"/>
              <a:t>각자 혹은 조별로 동물을 선택해 그 동물의 </a:t>
            </a:r>
            <a:endParaRPr lang="en-US" altLang="ko-KR" dirty="0"/>
          </a:p>
          <a:p>
            <a:r>
              <a:rPr lang="en-US" altLang="ko-KR" dirty="0"/>
              <a:t>         </a:t>
            </a:r>
            <a:r>
              <a:rPr lang="ko-KR" altLang="en-US" dirty="0"/>
              <a:t>생태에 대해 조사합니다</a:t>
            </a:r>
            <a:r>
              <a:rPr lang="en-US" altLang="ko-KR" dirty="0"/>
              <a:t>. </a:t>
            </a:r>
            <a:r>
              <a:rPr lang="ko-KR" altLang="en-US" dirty="0"/>
              <a:t>조사한 내용을 바탕으로 발표 자료를</a:t>
            </a:r>
            <a:endParaRPr lang="en-US" altLang="ko-KR" dirty="0"/>
          </a:p>
          <a:p>
            <a:r>
              <a:rPr lang="en-US" altLang="ko-KR" dirty="0"/>
              <a:t>         </a:t>
            </a:r>
            <a:r>
              <a:rPr lang="ko-KR" altLang="en-US" dirty="0"/>
              <a:t>준비하고</a:t>
            </a:r>
            <a:r>
              <a:rPr lang="en-US" altLang="ko-KR" dirty="0"/>
              <a:t>, </a:t>
            </a:r>
            <a:r>
              <a:rPr lang="ko-KR" altLang="en-US" dirty="0"/>
              <a:t>서로 공유하는 시간을 가집니다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조사 항목 예시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1.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동물 이름과 기본 특징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2.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서식지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어느 나라 또는 어느 기후에서 주로 사는지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dirty="0"/>
              <a:t>  </a:t>
            </a:r>
          </a:p>
          <a:p>
            <a:r>
              <a:rPr lang="en-US" altLang="ko-KR" dirty="0"/>
              <a:t>         3. </a:t>
            </a:r>
            <a:r>
              <a:rPr lang="ko-KR" altLang="en-US" dirty="0"/>
              <a:t>먹이</a:t>
            </a:r>
            <a:r>
              <a:rPr lang="en-US" altLang="ko-KR" dirty="0"/>
              <a:t>(</a:t>
            </a:r>
            <a:r>
              <a:rPr lang="ko-KR" altLang="en-US" dirty="0"/>
              <a:t>무엇을 먹고 사는지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         4. </a:t>
            </a:r>
            <a:r>
              <a:rPr lang="ko-KR" altLang="en-US" dirty="0"/>
              <a:t>생활 습성</a:t>
            </a:r>
            <a:r>
              <a:rPr lang="en-US" altLang="ko-KR" dirty="0"/>
              <a:t>(</a:t>
            </a:r>
            <a:r>
              <a:rPr lang="ko-KR" altLang="en-US" dirty="0"/>
              <a:t>하루 일과</a:t>
            </a:r>
            <a:r>
              <a:rPr lang="en-US" altLang="ko-KR" dirty="0"/>
              <a:t>, </a:t>
            </a:r>
            <a:r>
              <a:rPr lang="ko-KR" altLang="en-US" dirty="0"/>
              <a:t>가족 관계 등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         5. </a:t>
            </a:r>
            <a:r>
              <a:rPr lang="ko-KR" altLang="en-US" dirty="0"/>
              <a:t>보호가 필요한 이유</a:t>
            </a:r>
            <a:r>
              <a:rPr lang="en-US" altLang="ko-KR" dirty="0"/>
              <a:t>(</a:t>
            </a:r>
            <a:r>
              <a:rPr lang="ko-KR" altLang="en-US" dirty="0"/>
              <a:t>멸종 위기 여부</a:t>
            </a:r>
            <a:r>
              <a:rPr lang="en-US" altLang="ko-KR" dirty="0"/>
              <a:t>, </a:t>
            </a:r>
            <a:r>
              <a:rPr lang="ko-KR" altLang="en-US" dirty="0"/>
              <a:t>환경 파괴 등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활동 방법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학생들이 도서관에서 책을 찾거나 인터넷 자료를            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검색해 각 항목을 조사하게 합니다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조사를 마친 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각자의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자료를 발표할 수 있도록 발표 시간도 마련합니다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동물 탐구 기록지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동물과 환경에 대한 기본 이해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1100" b="1" i="0" u="none" strike="noStrike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altLang="en-US" sz="1100" b="1" i="0" u="none" strike="noStrike" dirty="0">
                <a:solidFill>
                  <a:srgbClr val="000000"/>
                </a:solidFill>
                <a:latin typeface="Pretendard Regular"/>
              </a:rPr>
              <a:t>사전활동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19558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266F941-9078-43DA-92F1-722362F47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63036"/>
              </p:ext>
            </p:extLst>
          </p:nvPr>
        </p:nvGraphicFramePr>
        <p:xfrm>
          <a:off x="1143000" y="3488820"/>
          <a:ext cx="6242050" cy="3883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371">
                  <a:extLst>
                    <a:ext uri="{9D8B030D-6E8A-4147-A177-3AD203B41FA5}">
                      <a16:colId xmlns:a16="http://schemas.microsoft.com/office/drawing/2014/main" val="1189302529"/>
                    </a:ext>
                  </a:extLst>
                </a:gridCol>
                <a:gridCol w="4546679">
                  <a:extLst>
                    <a:ext uri="{9D8B030D-6E8A-4147-A177-3AD203B41FA5}">
                      <a16:colId xmlns:a16="http://schemas.microsoft.com/office/drawing/2014/main" val="1884619251"/>
                    </a:ext>
                  </a:extLst>
                </a:gridCol>
              </a:tblGrid>
              <a:tr h="407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항목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66087"/>
                  </a:ext>
                </a:extLst>
              </a:tr>
              <a:tr h="407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동물 이름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21722"/>
                  </a:ext>
                </a:extLst>
              </a:tr>
              <a:tr h="407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서식지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30322"/>
                  </a:ext>
                </a:extLst>
              </a:tr>
              <a:tr h="407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동물의 먹이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88533"/>
                  </a:ext>
                </a:extLst>
              </a:tr>
              <a:tr h="703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특별한 행동</a:t>
                      </a:r>
                      <a:r>
                        <a:rPr lang="en-US" altLang="ko-KR" dirty="0"/>
                        <a:t>,</a:t>
                      </a:r>
                    </a:p>
                    <a:p>
                      <a:pPr algn="ctr" latinLnBrk="1"/>
                      <a:r>
                        <a:rPr lang="ko-KR" altLang="en-US" dirty="0"/>
                        <a:t>생활습관</a:t>
                      </a:r>
                      <a:endParaRPr lang="en-US" altLang="ko-K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95985"/>
                  </a:ext>
                </a:extLst>
              </a:tr>
              <a:tr h="703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보호해야 하는 이유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69603"/>
                  </a:ext>
                </a:extLst>
              </a:tr>
              <a:tr h="846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동물의 친구들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비슷한 동물이나 함께 사는 동물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60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AEE5E75-EA40-4A2B-B057-D8BD10146D6C}"/>
              </a:ext>
            </a:extLst>
          </p:cNvPr>
          <p:cNvSpPr txBox="1"/>
          <p:nvPr/>
        </p:nvSpPr>
        <p:spPr>
          <a:xfrm>
            <a:off x="1143000" y="2818884"/>
            <a:ext cx="449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</a:rPr>
              <a:t>동물 탐구 기록지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</a:rPr>
              <a:t>조사한 내용 정리하기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7155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동물과 환경에 대한 기본 이해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0C866A1-D72D-4633-8FA4-595A13D6ACB3}"/>
              </a:ext>
            </a:extLst>
          </p:cNvPr>
          <p:cNvSpPr txBox="1"/>
          <p:nvPr/>
        </p:nvSpPr>
        <p:spPr>
          <a:xfrm>
            <a:off x="1127125" y="2876550"/>
            <a:ext cx="619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</a:rPr>
              <a:t>동물 탐구 기록지</a:t>
            </a:r>
            <a:r>
              <a:rPr lang="en-US" altLang="ko-KR" dirty="0">
                <a:latin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</a:rPr>
              <a:t> 조사한 동물의 모습 그림으로 그리기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</a:endParaRPr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829E51E1-04BB-4B69-A894-5D52AE5A9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235825"/>
              </p:ext>
            </p:extLst>
          </p:nvPr>
        </p:nvGraphicFramePr>
        <p:xfrm>
          <a:off x="1373717" y="3568700"/>
          <a:ext cx="5655733" cy="68516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55733">
                  <a:extLst>
                    <a:ext uri="{9D8B030D-6E8A-4147-A177-3AD203B41FA5}">
                      <a16:colId xmlns:a16="http://schemas.microsoft.com/office/drawing/2014/main" val="3558121827"/>
                    </a:ext>
                  </a:extLst>
                </a:gridCol>
              </a:tblGrid>
              <a:tr h="13044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그림 모습 설명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: 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86254"/>
                  </a:ext>
                </a:extLst>
              </a:tr>
              <a:tr h="554722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864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819150" y="125883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 err="1">
                <a:solidFill>
                  <a:srgbClr val="000000"/>
                </a:solidFill>
                <a:ea typeface="Pretendard Regular"/>
              </a:rPr>
              <a:t>속깊은</a:t>
            </a:r>
            <a:r>
              <a:rPr lang="ko-KR" altLang="en-US" sz="1700" b="1" dirty="0" err="1">
                <a:solidFill>
                  <a:srgbClr val="000000"/>
                </a:solidFill>
                <a:ea typeface="Pretendard Regular"/>
              </a:rPr>
              <a:t>청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ZOO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방문 및 동물 관찰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현장활동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5CE578-6063-4685-805D-73554AB8061F}"/>
              </a:ext>
            </a:extLst>
          </p:cNvPr>
          <p:cNvSpPr txBox="1"/>
          <p:nvPr/>
        </p:nvSpPr>
        <p:spPr>
          <a:xfrm>
            <a:off x="685800" y="2343314"/>
            <a:ext cx="70612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목표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</a:t>
            </a:r>
            <a:r>
              <a:rPr lang="ko-KR" altLang="en-US" dirty="0"/>
              <a:t>    동물원을 방문하여 다양한 동물들의 생태와 행동을 직접 관찰하며</a:t>
            </a:r>
            <a:r>
              <a:rPr lang="en-US" altLang="ko-KR" dirty="0"/>
              <a:t>,</a:t>
            </a:r>
          </a:p>
          <a:p>
            <a:r>
              <a:rPr lang="en-US" altLang="ko-KR" dirty="0"/>
              <a:t>     </a:t>
            </a:r>
            <a:r>
              <a:rPr lang="ko-KR" altLang="en-US" dirty="0"/>
              <a:t>이들의 서식지</a:t>
            </a:r>
            <a:r>
              <a:rPr lang="en-US" altLang="ko-KR" dirty="0"/>
              <a:t>, </a:t>
            </a:r>
            <a:r>
              <a:rPr lang="ko-KR" altLang="en-US" dirty="0"/>
              <a:t>먹이</a:t>
            </a:r>
            <a:r>
              <a:rPr lang="en-US" altLang="ko-KR" dirty="0"/>
              <a:t>, </a:t>
            </a:r>
            <a:r>
              <a:rPr lang="ko-KR" altLang="en-US" dirty="0"/>
              <a:t>생활 습관을 눈으로 확인합니다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 </a:t>
            </a:r>
            <a:r>
              <a:rPr lang="ko-KR" altLang="en-US" dirty="0"/>
              <a:t>동물</a:t>
            </a:r>
            <a:endParaRPr lang="en-US" altLang="ko-KR" dirty="0"/>
          </a:p>
          <a:p>
            <a:r>
              <a:rPr lang="en-US" altLang="ko-KR" dirty="0"/>
              <a:t>     </a:t>
            </a:r>
            <a:r>
              <a:rPr lang="ko-KR" altLang="en-US" dirty="0"/>
              <a:t>보호의 중요성을 실감하게 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내용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    1</a:t>
            </a:r>
            <a:r>
              <a:rPr lang="en-US" altLang="ko-KR" b="1" dirty="0"/>
              <a:t>.</a:t>
            </a:r>
            <a:r>
              <a:rPr lang="ko-KR" altLang="en-US" b="1" dirty="0"/>
              <a:t> 동물 행동 관찰</a:t>
            </a:r>
            <a:endParaRPr lang="en-US" altLang="ko-KR" b="1" dirty="0"/>
          </a:p>
          <a:p>
            <a:r>
              <a:rPr lang="en-US" altLang="ko-KR" dirty="0"/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설명</a:t>
            </a:r>
            <a:r>
              <a:rPr lang="en-US" altLang="ko-KR" dirty="0"/>
              <a:t>: </a:t>
            </a:r>
            <a:r>
              <a:rPr lang="ko-KR" altLang="en-US" dirty="0"/>
              <a:t>학생들은 특정 동물의 행동을 </a:t>
            </a:r>
            <a:r>
              <a:rPr lang="en-US" altLang="ko-KR" dirty="0"/>
              <a:t>10</a:t>
            </a:r>
            <a:r>
              <a:rPr lang="ko-KR" altLang="en-US" dirty="0"/>
              <a:t>분간 집중적으로 관찰</a:t>
            </a:r>
            <a:endParaRPr lang="en-US" altLang="ko-KR" dirty="0"/>
          </a:p>
          <a:p>
            <a:r>
              <a:rPr lang="en-US" altLang="ko-KR" dirty="0"/>
              <a:t>        </a:t>
            </a:r>
            <a:r>
              <a:rPr lang="ko-KR" altLang="en-US" dirty="0"/>
              <a:t>하고</a:t>
            </a:r>
            <a:r>
              <a:rPr lang="en-US" altLang="ko-KR" dirty="0"/>
              <a:t>, </a:t>
            </a:r>
            <a:r>
              <a:rPr lang="ko-KR" altLang="en-US" dirty="0"/>
              <a:t>그동안 동물이 어떤 행동을 하는지 기록합니다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       </a:t>
            </a:r>
            <a:r>
              <a:rPr lang="ko-KR" altLang="en-US" dirty="0"/>
              <a:t>코끼리의 먹이 활동</a:t>
            </a:r>
            <a:r>
              <a:rPr lang="en-US" altLang="ko-KR" dirty="0"/>
              <a:t>, </a:t>
            </a:r>
            <a:r>
              <a:rPr lang="ko-KR" altLang="en-US" dirty="0"/>
              <a:t>사자의 움직임</a:t>
            </a:r>
            <a:r>
              <a:rPr lang="en-US" altLang="ko-KR" dirty="0"/>
              <a:t>, </a:t>
            </a:r>
            <a:r>
              <a:rPr lang="ko-KR" altLang="en-US" dirty="0"/>
              <a:t>펭귄의 군집 활동 등을 관찰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합니다</a:t>
            </a:r>
            <a:r>
              <a:rPr lang="en-US" altLang="ko-KR" dirty="0"/>
              <a:t>. </a:t>
            </a:r>
            <a:r>
              <a:rPr lang="ko-KR" altLang="en-US" dirty="0"/>
              <a:t>관찰한 행동이 동물의 생태계에서 어떤 의미가 있는지 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생각해보고</a:t>
            </a:r>
            <a:r>
              <a:rPr lang="en-US" altLang="ko-KR" dirty="0"/>
              <a:t>, </a:t>
            </a:r>
            <a:r>
              <a:rPr lang="ko-KR" altLang="en-US" dirty="0"/>
              <a:t>서로 토론하며 그 중요성을 이해합니다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활동 방법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학생들은 각자 혹은 조별로 선택한 동물을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관찰한 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관찰 내용을 정리하여 토론을 진행합니다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동물 행동 관찰 기록지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2</a:t>
            </a:r>
            <a:r>
              <a:rPr lang="en-US" altLang="ko-KR" b="1" dirty="0"/>
              <a:t>.</a:t>
            </a:r>
            <a:r>
              <a:rPr lang="ko-KR" altLang="en-US" b="1" dirty="0"/>
              <a:t> 생태 퀴즈 및 토론</a:t>
            </a:r>
            <a:endParaRPr lang="en-US" altLang="ko-KR" b="1" dirty="0"/>
          </a:p>
          <a:p>
            <a:r>
              <a:rPr lang="en-US" altLang="ko-KR" b="1" dirty="0"/>
              <a:t>    </a:t>
            </a:r>
            <a:r>
              <a:rPr lang="en-US" altLang="ko-KR" dirty="0"/>
              <a:t> </a:t>
            </a:r>
            <a:r>
              <a:rPr lang="en-US" altLang="ko-KR" dirty="0">
                <a:latin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설명</a:t>
            </a:r>
            <a:r>
              <a:rPr lang="en-US" altLang="ko-KR" dirty="0"/>
              <a:t>: </a:t>
            </a:r>
            <a:r>
              <a:rPr lang="ko-KR" altLang="en-US" dirty="0"/>
              <a:t>동물 관찰을 마친 후</a:t>
            </a:r>
            <a:r>
              <a:rPr lang="en-US" altLang="ko-KR" dirty="0"/>
              <a:t>, </a:t>
            </a:r>
            <a:r>
              <a:rPr lang="ko-KR" altLang="en-US" dirty="0"/>
              <a:t>동물원 해설사와 함께 동물들의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생태에 대해 퀴즈를 풀어봅니다</a:t>
            </a:r>
            <a:r>
              <a:rPr lang="en-US" altLang="ko-KR" dirty="0"/>
              <a:t>. </a:t>
            </a:r>
            <a:r>
              <a:rPr lang="ko-KR" altLang="en-US" dirty="0"/>
              <a:t>또한 학생들은 서로의 관찰</a:t>
            </a:r>
            <a:endParaRPr lang="en-US" altLang="ko-KR" dirty="0"/>
          </a:p>
          <a:p>
            <a:r>
              <a:rPr lang="en-US" altLang="ko-KR" dirty="0"/>
              <a:t>     </a:t>
            </a:r>
            <a:r>
              <a:rPr lang="ko-KR" altLang="en-US" dirty="0"/>
              <a:t>  내용을 비교하고 토론할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예시</a:t>
            </a:r>
            <a:r>
              <a:rPr lang="en-US" altLang="ko-KR" b="1" dirty="0"/>
              <a:t>: </a:t>
            </a:r>
            <a:r>
              <a:rPr lang="en-US" altLang="ko-KR" dirty="0"/>
              <a:t>“</a:t>
            </a:r>
            <a:r>
              <a:rPr lang="ko-KR" altLang="en-US" dirty="0"/>
              <a:t>코끼리의 코는 어떤 기능을 할까요</a:t>
            </a:r>
            <a:r>
              <a:rPr lang="en-US" altLang="ko-KR" dirty="0"/>
              <a:t>?” </a:t>
            </a:r>
            <a:r>
              <a:rPr lang="ko-KR" altLang="en-US" dirty="0"/>
              <a:t>또는 </a:t>
            </a:r>
            <a:r>
              <a:rPr lang="en-US" altLang="ko-KR" dirty="0"/>
              <a:t>“</a:t>
            </a:r>
            <a:r>
              <a:rPr lang="ko-KR" altLang="en-US" dirty="0"/>
              <a:t>왜 사자는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한 가족으로 모여 생활할까요</a:t>
            </a:r>
            <a:r>
              <a:rPr lang="en-US" altLang="ko-KR" dirty="0"/>
              <a:t>?” </a:t>
            </a:r>
            <a:r>
              <a:rPr lang="ko-KR" altLang="en-US" dirty="0"/>
              <a:t>같은 질문을 통해 학생들이 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학습한 내용을 점검합니다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  </a:t>
            </a:r>
            <a:r>
              <a:rPr lang="en-US" altLang="ko-KR" dirty="0"/>
              <a:t>  </a:t>
            </a:r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</a:rPr>
              <a:t>퀴즈와 토론을 위한 </a:t>
            </a:r>
            <a:r>
              <a:rPr lang="ko-KR" altLang="en-US" b="1" dirty="0">
                <a:latin typeface="맑은 고딕" panose="020B0503020000020004" pitchFamily="50" charset="-127"/>
              </a:rPr>
              <a:t>생태 퀴즈 기록지</a:t>
            </a:r>
            <a:endParaRPr lang="en-US" altLang="ko-K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646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 err="1">
                <a:solidFill>
                  <a:srgbClr val="000000"/>
                </a:solidFill>
                <a:ea typeface="Pretendard Regular"/>
              </a:rPr>
              <a:t>속깊은청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ZOO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방문 및 동물 관찰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현장활동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401D0A36-8302-453A-B323-58CEEF3A033B}"/>
              </a:ext>
            </a:extLst>
          </p:cNvPr>
          <p:cNvSpPr/>
          <p:nvPr/>
        </p:nvSpPr>
        <p:spPr>
          <a:xfrm>
            <a:off x="1167227" y="2563058"/>
            <a:ext cx="2550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〮 </a:t>
            </a:r>
            <a:r>
              <a:rPr lang="ko-KR" altLang="en-US" b="1" dirty="0"/>
              <a:t>동물 행동 관찰 기록지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44A31CDB-B16C-4CB5-9F18-62EB2B338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48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F8D4DC5B-A7DC-44BD-AEB2-EBA9BA9E2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48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219ED11C-7402-4BF9-BD68-500FCA88A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038706"/>
              </p:ext>
            </p:extLst>
          </p:nvPr>
        </p:nvGraphicFramePr>
        <p:xfrm>
          <a:off x="1245790" y="3215445"/>
          <a:ext cx="5979319" cy="2838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120">
                  <a:extLst>
                    <a:ext uri="{9D8B030D-6E8A-4147-A177-3AD203B41FA5}">
                      <a16:colId xmlns:a16="http://schemas.microsoft.com/office/drawing/2014/main" val="414986313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80076945"/>
                    </a:ext>
                  </a:extLst>
                </a:gridCol>
                <a:gridCol w="2362199">
                  <a:extLst>
                    <a:ext uri="{9D8B030D-6E8A-4147-A177-3AD203B41FA5}">
                      <a16:colId xmlns:a16="http://schemas.microsoft.com/office/drawing/2014/main" val="4239771007"/>
                    </a:ext>
                  </a:extLst>
                </a:gridCol>
              </a:tblGrid>
              <a:tr h="571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시간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행동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느낀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배운 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24909"/>
                  </a:ext>
                </a:extLst>
              </a:tr>
              <a:tr h="7557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1~3</a:t>
                      </a:r>
                      <a:r>
                        <a:rPr lang="ko-KR" altLang="en-US" dirty="0"/>
                        <a:t>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나무 아래서 쉬고 있음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이 동물은 휴식을 많이 취한다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82613"/>
                  </a:ext>
                </a:extLst>
              </a:tr>
              <a:tr h="7557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4~6</a:t>
                      </a:r>
                      <a:r>
                        <a:rPr lang="ko-KR" altLang="en-US" dirty="0"/>
                        <a:t>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다른 동물과 상호작용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동물 간의 관계가 중요하다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069957"/>
                  </a:ext>
                </a:extLst>
              </a:tr>
              <a:tr h="7557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7~10</a:t>
                      </a:r>
                      <a:r>
                        <a:rPr lang="ko-KR" altLang="en-US" dirty="0"/>
                        <a:t>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먹이 먹는 중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예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먹이 찾는 행동이 매우 활발하다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756811"/>
                  </a:ext>
                </a:extLst>
              </a:tr>
            </a:tbl>
          </a:graphicData>
        </a:graphic>
      </p:graphicFrame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F69BBE0E-7532-43DB-A69F-6AFE1A0A5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077997"/>
              </p:ext>
            </p:extLst>
          </p:nvPr>
        </p:nvGraphicFramePr>
        <p:xfrm>
          <a:off x="1245791" y="6375204"/>
          <a:ext cx="5979318" cy="2375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119">
                  <a:extLst>
                    <a:ext uri="{9D8B030D-6E8A-4147-A177-3AD203B41FA5}">
                      <a16:colId xmlns:a16="http://schemas.microsoft.com/office/drawing/2014/main" val="414986313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80076945"/>
                    </a:ext>
                  </a:extLst>
                </a:gridCol>
                <a:gridCol w="2362199">
                  <a:extLst>
                    <a:ext uri="{9D8B030D-6E8A-4147-A177-3AD203B41FA5}">
                      <a16:colId xmlns:a16="http://schemas.microsoft.com/office/drawing/2014/main" val="4239771007"/>
                    </a:ext>
                  </a:extLst>
                </a:gridCol>
              </a:tblGrid>
              <a:tr h="5937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시간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행동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느낀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배운 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24909"/>
                  </a:ext>
                </a:extLst>
              </a:tr>
              <a:tr h="593774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82613"/>
                  </a:ext>
                </a:extLst>
              </a:tr>
              <a:tr h="593774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069957"/>
                  </a:ext>
                </a:extLst>
              </a:tr>
              <a:tr h="593774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756811"/>
                  </a:ext>
                </a:extLst>
              </a:tr>
            </a:tbl>
          </a:graphicData>
        </a:graphic>
      </p:graphicFrame>
      <p:sp>
        <p:nvSpPr>
          <p:cNvPr id="29" name="직사각형 28">
            <a:extLst>
              <a:ext uri="{FF2B5EF4-FFF2-40B4-BE49-F238E27FC236}">
                <a16:creationId xmlns:a16="http://schemas.microsoft.com/office/drawing/2014/main" id="{C11AF7ED-1749-45F5-BECA-FA77479488AE}"/>
              </a:ext>
            </a:extLst>
          </p:cNvPr>
          <p:cNvSpPr/>
          <p:nvPr/>
        </p:nvSpPr>
        <p:spPr>
          <a:xfrm>
            <a:off x="1143000" y="9265081"/>
            <a:ext cx="614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〮</a:t>
            </a:r>
            <a:r>
              <a:rPr lang="ko-KR" altLang="en-US" b="1" dirty="0"/>
              <a:t>활동 후 토론주제</a:t>
            </a:r>
            <a:endParaRPr lang="en-US" altLang="ko-KR" b="1" dirty="0"/>
          </a:p>
          <a:p>
            <a:r>
              <a:rPr lang="ko-KR" altLang="en-US" dirty="0"/>
              <a:t>이 동물의 행동이 생태계에서 어떤 의미를 가질까요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이 행동이 이 동물의 생존에 어떻게 도움을 줄까요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646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 err="1">
                <a:solidFill>
                  <a:srgbClr val="000000"/>
                </a:solidFill>
                <a:ea typeface="Pretendard Regular"/>
              </a:rPr>
              <a:t>속깊은청</a:t>
            </a:r>
            <a:r>
              <a:rPr lang="en-US" altLang="ko-KR" sz="1700" b="1" dirty="0">
                <a:solidFill>
                  <a:srgbClr val="000000"/>
                </a:solidFill>
                <a:ea typeface="Pretendard Regular"/>
              </a:rPr>
              <a:t>ZOO </a:t>
            </a: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방문 및 동물 관찰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현장활동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401D0A36-8302-453A-B323-58CEEF3A033B}"/>
              </a:ext>
            </a:extLst>
          </p:cNvPr>
          <p:cNvSpPr/>
          <p:nvPr/>
        </p:nvSpPr>
        <p:spPr>
          <a:xfrm>
            <a:off x="1167227" y="2563058"/>
            <a:ext cx="2036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〮 </a:t>
            </a:r>
            <a:r>
              <a:rPr lang="ko-KR" altLang="en-US" b="1" dirty="0"/>
              <a:t>생태 퀴즈 기록지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44A31CDB-B16C-4CB5-9F18-62EB2B338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48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F8D4DC5B-A7DC-44BD-AEB2-EBA9BA9E2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48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664302AA-BF46-4DF2-BA84-95E1521E1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472411"/>
              </p:ext>
            </p:extLst>
          </p:nvPr>
        </p:nvGraphicFramePr>
        <p:xfrm>
          <a:off x="1413933" y="3302000"/>
          <a:ext cx="5655733" cy="67309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55733">
                  <a:extLst>
                    <a:ext uri="{9D8B030D-6E8A-4147-A177-3AD203B41FA5}">
                      <a16:colId xmlns:a16="http://schemas.microsoft.com/office/drawing/2014/main" val="2444386936"/>
                    </a:ext>
                  </a:extLst>
                </a:gridCol>
              </a:tblGrid>
              <a:tr h="6730999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맞힌 문제 수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</a:t>
                      </a:r>
                    </a:p>
                    <a:p>
                      <a:pPr latinLnBrk="1"/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〮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가장 어려웠던 문제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〮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토론 주제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내가 관찰한 동물의 행동과 서식지에 대해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친구들과 이야기 나누기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1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65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 보호와 환경 실천 다짐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latin typeface="Pretendard Regular"/>
                <a:ea typeface="Pretendard Regular"/>
              </a:rPr>
              <a:t>사후활동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CB4FA6-998F-491C-95CD-B37B362396F2}"/>
              </a:ext>
            </a:extLst>
          </p:cNvPr>
          <p:cNvSpPr txBox="1"/>
          <p:nvPr/>
        </p:nvSpPr>
        <p:spPr>
          <a:xfrm>
            <a:off x="685800" y="2343314"/>
            <a:ext cx="706120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목표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</a:t>
            </a:r>
            <a:r>
              <a:rPr lang="ko-KR" altLang="en-US" dirty="0"/>
              <a:t>    현장 학습에서 배운 내용을 바탕으로 동물 보호의 중요성을</a:t>
            </a:r>
            <a:endParaRPr lang="en-US" altLang="ko-KR" dirty="0"/>
          </a:p>
          <a:p>
            <a:r>
              <a:rPr lang="ko-KR" altLang="en-US" dirty="0"/>
              <a:t>    되새기고</a:t>
            </a:r>
            <a:r>
              <a:rPr lang="en-US" altLang="ko-KR" dirty="0"/>
              <a:t>, </a:t>
            </a:r>
            <a:r>
              <a:rPr lang="ko-KR" altLang="en-US" dirty="0"/>
              <a:t>학생 스스로 일상 속에서 환경 보호를 실천할 수 있도록</a:t>
            </a:r>
            <a:endParaRPr lang="en-US" altLang="ko-KR" dirty="0"/>
          </a:p>
          <a:p>
            <a:r>
              <a:rPr lang="en-US" altLang="ko-KR" dirty="0"/>
              <a:t>   </a:t>
            </a:r>
            <a:r>
              <a:rPr lang="ko-KR" altLang="en-US" dirty="0"/>
              <a:t> 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/>
              <a:t>활동 내용</a:t>
            </a:r>
            <a:r>
              <a:rPr lang="en-US" altLang="ko-KR" dirty="0"/>
              <a:t>:</a:t>
            </a:r>
          </a:p>
          <a:p>
            <a:r>
              <a:rPr lang="en-US" altLang="ko-KR" dirty="0"/>
              <a:t>     1. </a:t>
            </a:r>
            <a:r>
              <a:rPr lang="ko-KR" altLang="en-US" b="1" dirty="0"/>
              <a:t>동물 보호 포스터 만들기</a:t>
            </a:r>
            <a:endParaRPr lang="en-US" altLang="ko-KR" b="1" dirty="0"/>
          </a:p>
          <a:p>
            <a:r>
              <a:rPr lang="en-US" altLang="ko-KR" dirty="0"/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설명</a:t>
            </a:r>
            <a:r>
              <a:rPr lang="en-US" altLang="ko-KR" dirty="0"/>
              <a:t>: </a:t>
            </a:r>
            <a:r>
              <a:rPr lang="ko-KR" altLang="en-US" dirty="0"/>
              <a:t>각자가 </a:t>
            </a:r>
            <a:r>
              <a:rPr lang="ko-KR" altLang="en-US" dirty="0" err="1"/>
              <a:t>속깊은청</a:t>
            </a:r>
            <a:r>
              <a:rPr lang="en-US" altLang="ko-KR" dirty="0"/>
              <a:t>ZOO</a:t>
            </a:r>
            <a:r>
              <a:rPr lang="ko-KR" altLang="en-US" dirty="0"/>
              <a:t>에서 관찰한 동물 중 가장 인상 </a:t>
            </a:r>
            <a:endParaRPr lang="en-US" altLang="ko-KR" dirty="0"/>
          </a:p>
          <a:p>
            <a:r>
              <a:rPr lang="en-US" altLang="ko-KR" dirty="0"/>
              <a:t>        </a:t>
            </a:r>
            <a:r>
              <a:rPr lang="ko-KR" altLang="en-US" dirty="0"/>
              <a:t>깊었던 동물에 대해 보호 메시지를 담은 포스터를 만듭니다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        </a:t>
            </a:r>
            <a:r>
              <a:rPr lang="ko-KR" altLang="en-US" dirty="0"/>
              <a:t>학생들은 동물을 보호해야 하는 이유와 동물 보호를 위한 행동을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그림과 글로 표현합니다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활동 방법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학생들은 각자의 포스터에 동물 그림을 그리고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동물을 보호하기 위해 할 수 있는 구체적인 행동을 적습니다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예를 들어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플라스틱 사용을 줄여 바다 거북을 보호해요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!”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같은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메시지를 적을 수 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동물 보호 포스터 템플릿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2</a:t>
            </a:r>
            <a:r>
              <a:rPr lang="en-US" altLang="ko-KR" dirty="0"/>
              <a:t>. </a:t>
            </a:r>
            <a:r>
              <a:rPr lang="ko-KR" altLang="en-US" b="1" dirty="0"/>
              <a:t>동물 친구에게 편지 쓰기</a:t>
            </a:r>
            <a:endParaRPr lang="en-US" altLang="ko-KR" b="1" dirty="0"/>
          </a:p>
          <a:p>
            <a:r>
              <a:rPr lang="en-US" altLang="ko-KR" dirty="0"/>
              <a:t>      </a:t>
            </a:r>
            <a:r>
              <a:rPr lang="en-US" altLang="ko-KR" dirty="0">
                <a:latin typeface="맑은 고딕" panose="020B0503020000020004" pitchFamily="50" charset="-127"/>
              </a:rPr>
              <a:t>〮</a:t>
            </a:r>
            <a:r>
              <a:rPr lang="en-US" altLang="ko-KR" dirty="0"/>
              <a:t> </a:t>
            </a:r>
            <a:r>
              <a:rPr lang="ko-KR" altLang="en-US" b="1" dirty="0"/>
              <a:t>활동 설명</a:t>
            </a:r>
            <a:r>
              <a:rPr lang="en-US" altLang="ko-KR" dirty="0"/>
              <a:t>: </a:t>
            </a:r>
            <a:r>
              <a:rPr lang="ko-KR" altLang="en-US" dirty="0"/>
              <a:t>학생들은 </a:t>
            </a:r>
            <a:r>
              <a:rPr lang="ko-KR" altLang="en-US" dirty="0" err="1"/>
              <a:t>속깊은청</a:t>
            </a:r>
            <a:r>
              <a:rPr lang="en-US" altLang="ko-KR" dirty="0"/>
              <a:t>ZOO</a:t>
            </a:r>
            <a:r>
              <a:rPr lang="ko-KR" altLang="en-US" dirty="0"/>
              <a:t>에서 만난 동물 친구에게 </a:t>
            </a:r>
            <a:endParaRPr lang="en-US" altLang="ko-KR" dirty="0"/>
          </a:p>
          <a:p>
            <a:r>
              <a:rPr lang="en-US" altLang="ko-KR" dirty="0"/>
              <a:t>        </a:t>
            </a:r>
            <a:r>
              <a:rPr lang="ko-KR" altLang="en-US" dirty="0"/>
              <a:t>편지를 씁니다</a:t>
            </a:r>
            <a:r>
              <a:rPr lang="en-US" altLang="ko-KR" dirty="0"/>
              <a:t>. </a:t>
            </a:r>
            <a:r>
              <a:rPr lang="ko-KR" altLang="en-US" dirty="0"/>
              <a:t>편지에는 동물을 만난 소감과 자신이 동물을 위해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 할 수 있는 일</a:t>
            </a:r>
            <a:r>
              <a:rPr lang="en-US" altLang="ko-KR" dirty="0"/>
              <a:t>, </a:t>
            </a:r>
            <a:r>
              <a:rPr lang="ko-KR" altLang="en-US" dirty="0"/>
              <a:t>동물에게 해주고 싶은 이야기를 담습니다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b="1" dirty="0">
                <a:latin typeface="맑은 고딕" panose="020B0503020000020004" pitchFamily="50" charset="-127"/>
              </a:rPr>
              <a:t>활동 방법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</a:rPr>
              <a:t>학생들은 편지지 템플릿을 이용해 자유롭게 동물 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</a:rPr>
              <a:t>친구에게 쓸 메시지를 적습니다</a:t>
            </a:r>
            <a:r>
              <a:rPr lang="en-US" altLang="ko-KR" dirty="0">
                <a:latin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</a:rPr>
              <a:t>이 활동은 감성적인 접근을 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</a:rPr>
              <a:t>통해 학생들이 동물에 대해 더 큰 애정을 가질 수 있도록 도와</a:t>
            </a:r>
            <a:endParaRPr lang="en-US" altLang="ko-KR" dirty="0">
              <a:latin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</a:rPr>
              <a:t>     </a:t>
            </a:r>
            <a:r>
              <a:rPr lang="ko-KR" altLang="en-US" dirty="0">
                <a:latin typeface="맑은 고딕" panose="020B0503020000020004" pitchFamily="50" charset="-127"/>
              </a:rPr>
              <a:t>줍니다</a:t>
            </a:r>
            <a:r>
              <a:rPr lang="en-US" altLang="ko-KR" dirty="0">
                <a:latin typeface="맑은 고딕" panose="020B0503020000020004" pitchFamily="50" charset="-127"/>
              </a:rPr>
              <a:t>. </a:t>
            </a:r>
          </a:p>
          <a:p>
            <a:r>
              <a:rPr lang="en-US" altLang="ko-KR" dirty="0">
                <a:latin typeface="맑은 고딕" panose="020B0503020000020004" pitchFamily="50" charset="-127"/>
              </a:rPr>
              <a:t>  </a:t>
            </a:r>
          </a:p>
          <a:p>
            <a:r>
              <a:rPr lang="en-US" altLang="ko-KR" dirty="0"/>
              <a:t>     </a:t>
            </a:r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</a:rPr>
              <a:t>동물 친구에게 보내는 편지지</a:t>
            </a:r>
            <a:endParaRPr lang="en-US" altLang="ko-KR" b="1" dirty="0">
              <a:latin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 보호와 환경 실천 다짐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ea typeface="Pretendard Regular"/>
              </a:rPr>
              <a:t>사후활동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D6B51BEC-E8E2-4C43-972B-CA076110B33A}"/>
              </a:ext>
            </a:extLst>
          </p:cNvPr>
          <p:cNvSpPr/>
          <p:nvPr/>
        </p:nvSpPr>
        <p:spPr>
          <a:xfrm>
            <a:off x="1117600" y="2603339"/>
            <a:ext cx="5777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</a:rPr>
              <a:t>동물 보호 포스터</a:t>
            </a:r>
            <a:endParaRPr lang="ko-KR" altLang="en-US" dirty="0"/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CE16E019-1DC3-4E34-9B6B-E0C07D098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848039"/>
              </p:ext>
            </p:extLst>
          </p:nvPr>
        </p:nvGraphicFramePr>
        <p:xfrm>
          <a:off x="1295400" y="3149600"/>
          <a:ext cx="5865120" cy="76073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865120">
                  <a:extLst>
                    <a:ext uri="{9D8B030D-6E8A-4147-A177-3AD203B41FA5}">
                      <a16:colId xmlns:a16="http://schemas.microsoft.com/office/drawing/2014/main" val="4261496987"/>
                    </a:ext>
                  </a:extLst>
                </a:gridCol>
              </a:tblGrid>
              <a:tr h="491883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포스터 디자인 공간</a:t>
                      </a:r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그림 그리기</a:t>
                      </a:r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1222"/>
                  </a:ext>
                </a:extLst>
              </a:tr>
              <a:tr h="26884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063658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7C2A6F26-F076-40C2-8616-BA038AEDCBBA}"/>
              </a:ext>
            </a:extLst>
          </p:cNvPr>
          <p:cNvSpPr txBox="1"/>
          <p:nvPr/>
        </p:nvSpPr>
        <p:spPr>
          <a:xfrm>
            <a:off x="1562100" y="8382498"/>
            <a:ext cx="349166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동물 이름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동물을 보호해야 하는 이유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내가 할 수 있는 행동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동물 보호와 환경 실천 다짐</a:t>
            </a:r>
            <a:endParaRPr lang="ko-KR" altLang="ko-KR" sz="1700" b="1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 err="1">
                <a:solidFill>
                  <a:srgbClr val="000000"/>
                </a:solidFill>
                <a:latin typeface="Pretendard Regular"/>
              </a:rPr>
              <a:t>시후활동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8D1AC326-829D-4E55-8D70-DDEF33E689E0}"/>
              </a:ext>
            </a:extLst>
          </p:cNvPr>
          <p:cNvSpPr/>
          <p:nvPr/>
        </p:nvSpPr>
        <p:spPr>
          <a:xfrm>
            <a:off x="1101725" y="2591814"/>
            <a:ext cx="5777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</a:rPr>
              <a:t>〮 </a:t>
            </a:r>
            <a:r>
              <a:rPr lang="ko-KR" altLang="en-US" dirty="0">
                <a:latin typeface="맑은 고딕" panose="020B0503020000020004" pitchFamily="50" charset="-127"/>
              </a:rPr>
              <a:t>워크북 자료</a:t>
            </a:r>
            <a:r>
              <a:rPr lang="en-US" altLang="ko-KR" dirty="0">
                <a:latin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</a:rPr>
              <a:t>동물 친구에게 보내는 편지지</a:t>
            </a:r>
            <a:endParaRPr lang="ko-KR" altLang="en-US" dirty="0"/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BAAB8A8D-9836-4A59-A3F3-94134A67F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547074"/>
              </p:ext>
            </p:extLst>
          </p:nvPr>
        </p:nvGraphicFramePr>
        <p:xfrm>
          <a:off x="1292388" y="3225800"/>
          <a:ext cx="5921211" cy="727075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921211">
                  <a:extLst>
                    <a:ext uri="{9D8B030D-6E8A-4147-A177-3AD203B41FA5}">
                      <a16:colId xmlns:a16="http://schemas.microsoft.com/office/drawing/2014/main" val="1442010515"/>
                    </a:ext>
                  </a:extLst>
                </a:gridCol>
              </a:tblGrid>
              <a:tr h="266432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</a:t>
                      </a:r>
                      <a:r>
                        <a:rPr lang="ko-KR" altLang="en-US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동물 이름</a:t>
                      </a:r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</a:t>
                      </a:r>
                    </a:p>
                    <a:p>
                      <a:pPr latinLnBrk="1"/>
                      <a:endParaRPr lang="en-US" altLang="ko-KR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</a:t>
                      </a:r>
                      <a:r>
                        <a:rPr lang="ko-KR" altLang="en-US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너에게 하고 싶은 말</a:t>
                      </a:r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</a:p>
                    <a:p>
                      <a:pPr latinLnBrk="1"/>
                      <a:endParaRPr lang="en-US" altLang="ko-KR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</a:t>
                      </a:r>
                      <a:r>
                        <a:rPr lang="ko-KR" altLang="en-US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내가 너를 위해 할 수 있는 일</a:t>
                      </a:r>
                      <a:r>
                        <a:rPr lang="en-US" altLang="ko-KR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</a:p>
                    <a:p>
                      <a:pPr latinLnBrk="1"/>
                      <a:r>
                        <a:rPr lang="en-US" altLang="ko-KR" dirty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59947"/>
                  </a:ext>
                </a:extLst>
              </a:tr>
              <a:tr h="46064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 </a:t>
                      </a:r>
                      <a:r>
                        <a:rPr lang="ko-KR" altLang="en-US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편지글</a:t>
                      </a:r>
                      <a:r>
                        <a:rPr lang="ko-KR" altLang="en-US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완성하기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199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82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897</Words>
  <Application>Microsoft Office PowerPoint</Application>
  <PresentationFormat>사용자 지정</PresentationFormat>
  <Paragraphs>163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Pretendard Regular</vt:lpstr>
      <vt:lpstr>Wingdings</vt:lpstr>
      <vt:lpstr>Calibri</vt:lpstr>
      <vt:lpstr>Arial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</cp:revision>
  <dcterms:created xsi:type="dcterms:W3CDTF">2006-08-16T00:00:00Z</dcterms:created>
  <dcterms:modified xsi:type="dcterms:W3CDTF">2024-10-25T03:52:21Z</dcterms:modified>
</cp:coreProperties>
</file>